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5"/>
  </p:notesMasterIdLst>
  <p:handoutMasterIdLst>
    <p:handoutMasterId r:id="rId56"/>
  </p:handoutMasterIdLst>
  <p:sldIdLst>
    <p:sldId id="275" r:id="rId2"/>
    <p:sldId id="756" r:id="rId3"/>
    <p:sldId id="777" r:id="rId4"/>
    <p:sldId id="758" r:id="rId5"/>
    <p:sldId id="759" r:id="rId6"/>
    <p:sldId id="760" r:id="rId7"/>
    <p:sldId id="774" r:id="rId8"/>
    <p:sldId id="755" r:id="rId9"/>
    <p:sldId id="765" r:id="rId10"/>
    <p:sldId id="766" r:id="rId11"/>
    <p:sldId id="767" r:id="rId12"/>
    <p:sldId id="768" r:id="rId13"/>
    <p:sldId id="769" r:id="rId14"/>
    <p:sldId id="770" r:id="rId15"/>
    <p:sldId id="771" r:id="rId16"/>
    <p:sldId id="772" r:id="rId17"/>
    <p:sldId id="775" r:id="rId18"/>
    <p:sldId id="776" r:id="rId19"/>
    <p:sldId id="773" r:id="rId20"/>
    <p:sldId id="724" r:id="rId21"/>
    <p:sldId id="721" r:id="rId22"/>
    <p:sldId id="656" r:id="rId23"/>
    <p:sldId id="719" r:id="rId24"/>
    <p:sldId id="740" r:id="rId25"/>
    <p:sldId id="746" r:id="rId26"/>
    <p:sldId id="660" r:id="rId27"/>
    <p:sldId id="747" r:id="rId28"/>
    <p:sldId id="692" r:id="rId29"/>
    <p:sldId id="657" r:id="rId30"/>
    <p:sldId id="689" r:id="rId31"/>
    <p:sldId id="753" r:id="rId32"/>
    <p:sldId id="680" r:id="rId33"/>
    <p:sldId id="732" r:id="rId34"/>
    <p:sldId id="733" r:id="rId35"/>
    <p:sldId id="734" r:id="rId36"/>
    <p:sldId id="735" r:id="rId37"/>
    <p:sldId id="736" r:id="rId38"/>
    <p:sldId id="737" r:id="rId39"/>
    <p:sldId id="748" r:id="rId40"/>
    <p:sldId id="749" r:id="rId41"/>
    <p:sldId id="707" r:id="rId42"/>
    <p:sldId id="708" r:id="rId43"/>
    <p:sldId id="709" r:id="rId44"/>
    <p:sldId id="677" r:id="rId45"/>
    <p:sldId id="676" r:id="rId46"/>
    <p:sldId id="678" r:id="rId47"/>
    <p:sldId id="698" r:id="rId48"/>
    <p:sldId id="750" r:id="rId49"/>
    <p:sldId id="741" r:id="rId50"/>
    <p:sldId id="730" r:id="rId51"/>
    <p:sldId id="764" r:id="rId52"/>
    <p:sldId id="684" r:id="rId53"/>
    <p:sldId id="754" r:id="rId54"/>
  </p:sldIdLst>
  <p:sldSz cx="9144000" cy="6858000" type="screen4x3"/>
  <p:notesSz cx="6797675" cy="992822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9676D"/>
    <a:srgbClr val="E2AC00"/>
    <a:srgbClr val="F2B800"/>
    <a:srgbClr val="FF00FF"/>
    <a:srgbClr val="FF9900"/>
    <a:srgbClr val="4B4A34"/>
    <a:srgbClr val="5C5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4" autoAdjust="0"/>
    <p:restoredTop sz="77295" autoAdjust="0"/>
  </p:normalViewPr>
  <p:slideViewPr>
    <p:cSldViewPr snapToGrid="0">
      <p:cViewPr varScale="1">
        <p:scale>
          <a:sx n="56" d="100"/>
          <a:sy n="56" d="100"/>
        </p:scale>
        <p:origin x="18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4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CD5F7-E85A-415E-8BA1-0679B9CA1078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56F7B-5168-40EC-A36C-88B628864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658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8E1494-AD71-4458-B536-BC32996761C5}" type="datetimeFigureOut">
              <a:rPr lang="fr-FR"/>
              <a:pPr>
                <a:defRPr/>
              </a:pPr>
              <a:t>04/04/2018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FDC130-9B70-4C87-B76D-460867A911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Espace réservé de l'image des diapositives 8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4976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8AF28C-4C5C-48D7-8544-129F9034E989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3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692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224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872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838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253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429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323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443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864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91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008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909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37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291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123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146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707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4317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516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419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474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969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4643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248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2773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140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274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409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5682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068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738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26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6700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2825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0930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929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9599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2475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3573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2433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161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447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986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1554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615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0263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6880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024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000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020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28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DC130-9B70-4C87-B76D-460867A911FD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lumOff val="35000"/>
                </a:schemeClr>
              </a:gs>
              <a:gs pos="100000">
                <a:schemeClr val="bg1">
                  <a:lumMod val="85000"/>
                  <a:lumOff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Image 49" descr="fond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5188"/>
            <a:ext cx="91440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à coins arrondis 5"/>
          <p:cNvSpPr/>
          <p:nvPr userDrawn="1"/>
        </p:nvSpPr>
        <p:spPr>
          <a:xfrm rot="5400000">
            <a:off x="4050196" y="-4050196"/>
            <a:ext cx="1043608" cy="9144000"/>
          </a:xfrm>
          <a:prstGeom prst="roundRect">
            <a:avLst>
              <a:gd name="adj" fmla="val 0"/>
            </a:avLst>
          </a:prstGeom>
          <a:gradFill>
            <a:gsLst>
              <a:gs pos="66000">
                <a:srgbClr val="47ADC1">
                  <a:alpha val="70000"/>
                </a:srgbClr>
              </a:gs>
              <a:gs pos="80000">
                <a:srgbClr val="47ADC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Rectangle à coins arrondis 6"/>
          <p:cNvSpPr/>
          <p:nvPr userDrawn="1"/>
        </p:nvSpPr>
        <p:spPr>
          <a:xfrm rot="16200000">
            <a:off x="4050196" y="1764196"/>
            <a:ext cx="1043608" cy="9144000"/>
          </a:xfrm>
          <a:prstGeom prst="roundRect">
            <a:avLst>
              <a:gd name="adj" fmla="val 0"/>
            </a:avLst>
          </a:prstGeom>
          <a:gradFill>
            <a:gsLst>
              <a:gs pos="66000">
                <a:srgbClr val="47ADC1">
                  <a:alpha val="70000"/>
                </a:srgbClr>
              </a:gs>
              <a:gs pos="80000">
                <a:srgbClr val="47ADC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0" name="Picture 8" descr="Telecom Bretagne 20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388" y="6109118"/>
            <a:ext cx="703262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Z:\latim\Pix\inserm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62675"/>
            <a:ext cx="2447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Z:\latim\Pix\chu_logo2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8" y="6161088"/>
            <a:ext cx="12763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Z:\latim\LaTIM_Medley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7315"/>
            <a:ext cx="210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5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" y="38100"/>
            <a:ext cx="5842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240160"/>
            <a:ext cx="8229600" cy="1828800"/>
          </a:xfrm>
        </p:spPr>
        <p:txBody>
          <a:bodyPr lIns="45720" tIns="0" rIns="45720" bIns="0" anchor="b">
            <a:normAutofit/>
          </a:bodyPr>
          <a:lstStyle>
            <a:lvl1pPr algn="ctr">
              <a:lnSpc>
                <a:spcPts val="3600"/>
              </a:lnSpc>
              <a:defRPr sz="4800" b="1" cap="none" spc="0" baseline="0">
                <a:ln w="1841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18856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pic>
        <p:nvPicPr>
          <p:cNvPr id="2" name="Picture 2" descr="https://its.aviesan.fr/Local/inserm/dir/web/FranceLifeImaging/logoFLI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6" y="-107498"/>
            <a:ext cx="2039094" cy="9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3" t="9152" r="10542" b="9712"/>
          <a:stretch/>
        </p:blipFill>
        <p:spPr>
          <a:xfrm>
            <a:off x="5924270" y="6093671"/>
            <a:ext cx="1210369" cy="73967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63" y="6196542"/>
            <a:ext cx="1267095" cy="521229"/>
          </a:xfrm>
          <a:prstGeom prst="rect">
            <a:avLst/>
          </a:prstGeom>
        </p:spPr>
      </p:pic>
      <p:pic>
        <p:nvPicPr>
          <p:cNvPr id="1026" name="Picture 2" descr="http://www.miccai2016.org/files/images/layout/general/miccai2016-log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973" y="37708"/>
            <a:ext cx="1878951" cy="8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78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79613" y="6376988"/>
            <a:ext cx="1152525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76988"/>
            <a:ext cx="2895600" cy="365125"/>
          </a:xfrm>
        </p:spPr>
        <p:txBody>
          <a:bodyPr anchor="ctr"/>
          <a:lstStyle>
            <a:lvl1pPr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19800" y="6376988"/>
            <a:ext cx="762000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A1E0911C-7236-4CC5-954E-F5245754DE9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500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kumimoji="0" lang="en-US" sz="3200" b="1" kern="1200" cap="none" spc="0" baseline="0" dirty="0">
                <a:ln w="18415" cmpd="sng">
                  <a:noFill/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79613" y="6376988"/>
            <a:ext cx="1152525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76988"/>
            <a:ext cx="2895600" cy="365125"/>
          </a:xfrm>
        </p:spPr>
        <p:txBody>
          <a:bodyPr anchor="ctr"/>
          <a:lstStyle>
            <a:lvl1pPr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19800" y="6376988"/>
            <a:ext cx="762000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4E915866-6637-4348-B1A2-94A4BFCB58D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23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79613" y="6376988"/>
            <a:ext cx="1152525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76988"/>
            <a:ext cx="2895600" cy="365125"/>
          </a:xfrm>
        </p:spPr>
        <p:txBody>
          <a:bodyPr anchor="ctr"/>
          <a:lstStyle>
            <a:lvl1pPr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0" y="242588"/>
            <a:ext cx="762000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B46B0595-5F17-4702-ABFB-4AB99952917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198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 txBox="1">
            <a:spLocks/>
          </p:cNvSpPr>
          <p:nvPr userDrawn="1"/>
        </p:nvSpPr>
        <p:spPr>
          <a:xfrm>
            <a:off x="6019800" y="6376988"/>
            <a:ext cx="762000" cy="365125"/>
          </a:xfrm>
          <a:prstGeom prst="rect">
            <a:avLst/>
          </a:prstGeom>
        </p:spPr>
        <p:txBody>
          <a:bodyPr lIns="0" rIns="0" anchor="ctr"/>
          <a:lstStyle>
            <a:defPPr>
              <a:defRPr lang="fr-FR"/>
            </a:defPPr>
            <a:lvl1pPr marL="0" algn="ctr" defTabSz="914400" rtl="0" eaLnBrk="1" latinLnBrk="0" hangingPunct="1">
              <a:defRPr kumimoji="0" sz="1200" kern="1200">
                <a:solidFill>
                  <a:schemeClr val="tx1">
                    <a:shade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0527531-3247-494A-88A9-880FEDC6BF6A}" type="slidenum">
              <a:rPr lang="fr-FR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1101222"/>
            <a:ext cx="7086600" cy="1828800"/>
          </a:xfrm>
        </p:spPr>
        <p:txBody>
          <a:bodyPr bIns="0" anchor="b"/>
          <a:lstStyle>
            <a:lvl1pPr algn="l" rtl="0">
              <a:lnSpc>
                <a:spcPct val="100000"/>
              </a:lnSpc>
              <a:spcBef>
                <a:spcPct val="0"/>
              </a:spcBef>
              <a:buNone/>
              <a:defRPr kumimoji="0" lang="en-US" sz="4000" b="1" kern="1200" cap="none" spc="0" baseline="0" dirty="0">
                <a:ln w="1841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999408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7924800" y="6416675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CFCD8-5705-4BD4-B6D3-262087CC2C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979613" y="6376988"/>
            <a:ext cx="1152525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3124200" y="6376988"/>
            <a:ext cx="2895600" cy="365125"/>
          </a:xfrm>
        </p:spPr>
        <p:txBody>
          <a:bodyPr anchor="ctr"/>
          <a:lstStyle>
            <a:lvl1pPr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850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79613" y="6376988"/>
            <a:ext cx="1152525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76988"/>
            <a:ext cx="2895600" cy="365125"/>
          </a:xfrm>
        </p:spPr>
        <p:txBody>
          <a:bodyPr anchor="ctr"/>
          <a:lstStyle>
            <a:lvl1pPr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19800" y="6376988"/>
            <a:ext cx="762000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F2AA95B8-F3BB-46E2-9E09-3E087EA844A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084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79613" y="6376988"/>
            <a:ext cx="1152525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76988"/>
            <a:ext cx="2895600" cy="365125"/>
          </a:xfrm>
        </p:spPr>
        <p:txBody>
          <a:bodyPr anchor="ctr"/>
          <a:lstStyle>
            <a:lvl1pPr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19800" y="6376988"/>
            <a:ext cx="762000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B1E28931-CD3B-4276-96F4-E1EC900F9B7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41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Trebuchet MS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79613" y="6376988"/>
            <a:ext cx="1152525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76988"/>
            <a:ext cx="2895600" cy="365125"/>
          </a:xfrm>
        </p:spPr>
        <p:txBody>
          <a:bodyPr anchor="ctr"/>
          <a:lstStyle>
            <a:lvl1pPr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19800" y="6376988"/>
            <a:ext cx="762000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F880D71E-30BE-40FF-9170-F53E71A3355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5603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79613" y="6376988"/>
            <a:ext cx="1152525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76988"/>
            <a:ext cx="2895600" cy="365125"/>
          </a:xfrm>
        </p:spPr>
        <p:txBody>
          <a:bodyPr anchor="ctr"/>
          <a:lstStyle>
            <a:lvl1pPr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19800" y="6376988"/>
            <a:ext cx="762000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ACE328C6-F6DC-4604-AE5C-F12FFAD1D23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332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79613" y="6376988"/>
            <a:ext cx="1152525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76988"/>
            <a:ext cx="2895600" cy="365125"/>
          </a:xfrm>
        </p:spPr>
        <p:txBody>
          <a:bodyPr anchor="ctr"/>
          <a:lstStyle>
            <a:lvl1pPr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19800" y="6376988"/>
            <a:ext cx="762000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C34EAD15-8269-44EA-AC58-C706F8DFED6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159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79613" y="6376988"/>
            <a:ext cx="1152525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76988"/>
            <a:ext cx="2895600" cy="365125"/>
          </a:xfrm>
        </p:spPr>
        <p:txBody>
          <a:bodyPr anchor="ctr"/>
          <a:lstStyle>
            <a:lvl1pPr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19800" y="6376988"/>
            <a:ext cx="762000" cy="365125"/>
          </a:xfrm>
        </p:spPr>
        <p:txBody>
          <a:bodyPr anchor="ctr"/>
          <a:lstStyle>
            <a:lvl1pPr algn="ctr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86F631F6-68AB-401C-BBE3-84EE735AE65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105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latim\LaTIM_Medley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75109" y="44625"/>
            <a:ext cx="4905403" cy="172819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" name="Rectangle à coins arrondis 14"/>
          <p:cNvSpPr/>
          <p:nvPr/>
        </p:nvSpPr>
        <p:spPr>
          <a:xfrm>
            <a:off x="0" y="1052513"/>
            <a:ext cx="9144000" cy="511333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">
                <a:schemeClr val="tx1">
                  <a:alpha val="80000"/>
                </a:schemeClr>
              </a:gs>
              <a:gs pos="90000">
                <a:schemeClr val="tx1">
                  <a:alpha val="8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0" y="6165850"/>
            <a:ext cx="9144000" cy="6921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6000"/>
                </a:schemeClr>
              </a:gs>
              <a:gs pos="20000">
                <a:schemeClr val="bg1">
                  <a:alpha val="70000"/>
                </a:schemeClr>
              </a:gs>
              <a:gs pos="78000">
                <a:schemeClr val="bg1">
                  <a:alpha val="70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6000"/>
                </a:schemeClr>
              </a:gs>
              <a:gs pos="20000">
                <a:schemeClr val="bg1">
                  <a:alpha val="70000"/>
                </a:schemeClr>
              </a:gs>
              <a:gs pos="78000">
                <a:schemeClr val="bg1">
                  <a:alpha val="70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031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125538"/>
            <a:ext cx="8229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1979613" y="6416675"/>
            <a:ext cx="1152525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6019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BE9D67-25E1-4E0E-BA34-343AD07894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5" name="Picture 6" descr="Z:\latim\Pix\inserm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08725"/>
            <a:ext cx="172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35"/>
          <p:cNvGrpSpPr/>
          <p:nvPr/>
        </p:nvGrpSpPr>
        <p:grpSpPr>
          <a:xfrm>
            <a:off x="8258696" y="1077115"/>
            <a:ext cx="854570" cy="643309"/>
            <a:chOff x="5940152" y="2060848"/>
            <a:chExt cx="854570" cy="643309"/>
          </a:xfrm>
          <a:solidFill>
            <a:schemeClr val="bg1">
              <a:alpha val="21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5940152" y="206084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19241" y="206159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95429" y="206084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469755" y="206159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645943" y="206084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290666" y="222753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69755" y="222828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645943" y="222753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72786" y="239496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648974" y="239422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50706" y="256014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4" name="Groupe 36"/>
          <p:cNvGrpSpPr/>
          <p:nvPr/>
        </p:nvGrpSpPr>
        <p:grpSpPr>
          <a:xfrm rot="10800000">
            <a:off x="28920" y="5495232"/>
            <a:ext cx="854570" cy="643309"/>
            <a:chOff x="5940152" y="2060848"/>
            <a:chExt cx="854570" cy="643309"/>
          </a:xfrm>
          <a:solidFill>
            <a:schemeClr val="bg1">
              <a:alpha val="21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5940152" y="206084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119241" y="206159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295429" y="206084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469755" y="206159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645943" y="206084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290666" y="222753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469755" y="222828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645943" y="222753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72786" y="239496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648974" y="239422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650706" y="256014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pic>
        <p:nvPicPr>
          <p:cNvPr id="1038" name="Imag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06363"/>
            <a:ext cx="6350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861" r:id="rId1"/>
    <p:sldLayoutId id="2147484862" r:id="rId2"/>
    <p:sldLayoutId id="2147484863" r:id="rId3"/>
    <p:sldLayoutId id="2147484864" r:id="rId4"/>
    <p:sldLayoutId id="2147484865" r:id="rId5"/>
    <p:sldLayoutId id="2147484866" r:id="rId6"/>
    <p:sldLayoutId id="2147484867" r:id="rId7"/>
    <p:sldLayoutId id="2147484868" r:id="rId8"/>
    <p:sldLayoutId id="2147484869" r:id="rId9"/>
    <p:sldLayoutId id="2147484870" r:id="rId10"/>
    <p:sldLayoutId id="2147484871" r:id="rId11"/>
  </p:sldLayoutIdLst>
  <p:hf hdr="0" ftr="0" dt="0"/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200" b="1" kern="1200">
          <a:ln w="18415" cmpd="sng">
            <a:noFill/>
            <a:prstDash val="solid"/>
          </a:ln>
          <a:solidFill>
            <a:srgbClr val="A6D0D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Trebuchet MS" pitchFamily="34" charset="0"/>
          <a:ea typeface="+mj-ea"/>
          <a:cs typeface="+mj-cs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A6D0DF"/>
          </a:solidFill>
          <a:latin typeface="Trebuchet MS" pitchFamily="34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A6D0DF"/>
          </a:solidFill>
          <a:latin typeface="Trebuchet MS" pitchFamily="34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A6D0DF"/>
          </a:solidFill>
          <a:latin typeface="Trebuchet MS" pitchFamily="34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A6D0DF"/>
          </a:solidFill>
          <a:latin typeface="Trebuchet MS" pitchFamily="34" charset="0"/>
        </a:defRPr>
      </a:lvl5pPr>
      <a:lvl6pPr marL="457200" algn="l" rtl="0" fontAlgn="base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A6D0DF"/>
          </a:solidFill>
          <a:latin typeface="Trebuchet MS" pitchFamily="34" charset="0"/>
        </a:defRPr>
      </a:lvl6pPr>
      <a:lvl7pPr marL="914400" algn="l" rtl="0" fontAlgn="base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A6D0DF"/>
          </a:solidFill>
          <a:latin typeface="Trebuchet MS" pitchFamily="34" charset="0"/>
        </a:defRPr>
      </a:lvl7pPr>
      <a:lvl8pPr marL="1371600" algn="l" rtl="0" fontAlgn="base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A6D0DF"/>
          </a:solidFill>
          <a:latin typeface="Trebuchet MS" pitchFamily="34" charset="0"/>
        </a:defRPr>
      </a:lvl8pPr>
      <a:lvl9pPr marL="1828800" algn="l" rtl="0" fontAlgn="base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A6D0DF"/>
          </a:solidFill>
          <a:latin typeface="Trebuchet M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800" kern="1200">
          <a:solidFill>
            <a:srgbClr val="295F71"/>
          </a:solidFill>
          <a:latin typeface="Trebuchet MS" pitchFamily="34" charset="0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7"/>
        </a:buBlip>
        <a:defRPr sz="2400" kern="1200">
          <a:solidFill>
            <a:srgbClr val="262626"/>
          </a:solidFill>
          <a:latin typeface="Trebuchet MS" pitchFamily="34" charset="0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SzPct val="95000"/>
        <a:buBlip>
          <a:blip r:embed="rId18"/>
        </a:buBlip>
        <a:defRPr sz="2200" kern="1200">
          <a:solidFill>
            <a:srgbClr val="262626"/>
          </a:solidFill>
          <a:latin typeface="Trebuchet MS" pitchFamily="34" charset="0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9"/>
        </a:buBlip>
        <a:defRPr sz="2000" kern="1200">
          <a:solidFill>
            <a:srgbClr val="262626"/>
          </a:solidFill>
          <a:latin typeface="Trebuchet MS" pitchFamily="34" charset="0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2000" kern="1200">
          <a:solidFill>
            <a:srgbClr val="262626"/>
          </a:solidFill>
          <a:latin typeface="Trebuchet MS" pitchFamily="34" charset="0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1.wdp"/><Relationship Id="rId15" Type="http://schemas.openxmlformats.org/officeDocument/2006/relationships/image" Target="../media/image48.png"/><Relationship Id="rId10" Type="http://schemas.microsoft.com/office/2007/relationships/hdphoto" Target="../media/hdphoto3.wdp"/><Relationship Id="rId19" Type="http://schemas.openxmlformats.org/officeDocument/2006/relationships/image" Target="../media/image52.tiff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gif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0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gif"/><Relationship Id="rId3" Type="http://schemas.openxmlformats.org/officeDocument/2006/relationships/image" Target="../media/image37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1624" y="1642433"/>
            <a:ext cx="8540750" cy="1749784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ts val="45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PET segmentation </a:t>
            </a:r>
            <a:br>
              <a:rPr lang="en-US" sz="3600" dirty="0"/>
            </a:br>
            <a:r>
              <a:rPr lang="en-US" sz="3600" dirty="0"/>
              <a:t>&amp;</a:t>
            </a:r>
            <a:br>
              <a:rPr lang="en-US" sz="3600" dirty="0"/>
            </a:br>
            <a:r>
              <a:rPr lang="en-US" sz="3600" dirty="0"/>
              <a:t>MICCAI challenge</a:t>
            </a:r>
          </a:p>
        </p:txBody>
      </p:sp>
      <p:sp>
        <p:nvSpPr>
          <p:cNvPr id="13315" name="Sous-titre 2"/>
          <p:cNvSpPr>
            <a:spLocks noGrp="1"/>
          </p:cNvSpPr>
          <p:nvPr>
            <p:ph type="subTitle" idx="1"/>
          </p:nvPr>
        </p:nvSpPr>
        <p:spPr>
          <a:xfrm>
            <a:off x="1" y="3301192"/>
            <a:ext cx="9143999" cy="3079156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endParaRPr lang="en-US" altLang="fr-FR" sz="2400" b="1" dirty="0">
              <a:solidFill>
                <a:srgbClr val="295F71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en-US" altLang="fr-FR" sz="2400" b="1" dirty="0">
                <a:solidFill>
                  <a:srgbClr val="295F71"/>
                </a:solidFill>
              </a:rPr>
              <a:t>Baptiste Laurent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fr-FR" sz="2400" dirty="0">
                <a:solidFill>
                  <a:srgbClr val="295F71"/>
                </a:solidFill>
              </a:rPr>
              <a:t>Laboratory of Medical Information Processing 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fr-FR" sz="2400" dirty="0" err="1">
                <a:solidFill>
                  <a:srgbClr val="295F71"/>
                </a:solidFill>
              </a:rPr>
              <a:t>LaTIM</a:t>
            </a:r>
            <a:r>
              <a:rPr lang="en-US" altLang="fr-FR" sz="2400" dirty="0">
                <a:solidFill>
                  <a:srgbClr val="295F71"/>
                </a:solidFill>
              </a:rPr>
              <a:t> INSERM-UBO UMR 1101, Brest</a:t>
            </a:r>
          </a:p>
          <a:p>
            <a:pPr eaLnBrk="1" hangingPunct="1">
              <a:spcAft>
                <a:spcPts val="1200"/>
              </a:spcAft>
            </a:pPr>
            <a:endParaRPr lang="en-US" altLang="fr-FR" sz="2400" dirty="0">
              <a:solidFill>
                <a:srgbClr val="295F7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Thresholding: limitations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Fixed</a:t>
            </a:r>
            <a:r>
              <a:rPr lang="fr-FR" b="1" dirty="0"/>
              <a:t> and adaptive </a:t>
            </a:r>
            <a:r>
              <a:rPr lang="fr-FR" b="1" dirty="0" err="1"/>
              <a:t>thresholding</a:t>
            </a:r>
            <a:endParaRPr lang="en-US" b="1" dirty="0"/>
          </a:p>
        </p:txBody>
      </p:sp>
      <p:sp>
        <p:nvSpPr>
          <p:cNvPr id="9" name="ZoneTexte 52"/>
          <p:cNvSpPr txBox="1">
            <a:spLocks noChangeArrowheads="1"/>
          </p:cNvSpPr>
          <p:nvPr/>
        </p:nvSpPr>
        <p:spPr bwMode="auto">
          <a:xfrm>
            <a:off x="1847850" y="6149975"/>
            <a:ext cx="7286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/>
              <a:t>M. </a:t>
            </a:r>
            <a:r>
              <a:rPr lang="fr-FR" dirty="0" err="1"/>
              <a:t>Hatt</a:t>
            </a:r>
            <a:r>
              <a:rPr lang="fr-FR" dirty="0"/>
              <a:t>. </a:t>
            </a:r>
            <a:r>
              <a:rPr lang="fr-FR" b="1" dirty="0" err="1"/>
              <a:t>Automatic</a:t>
            </a:r>
            <a:r>
              <a:rPr lang="fr-FR" b="1" dirty="0"/>
              <a:t> </a:t>
            </a:r>
            <a:r>
              <a:rPr lang="fr-FR" b="1" dirty="0" err="1"/>
              <a:t>determination</a:t>
            </a:r>
            <a:r>
              <a:rPr lang="fr-FR" b="1" dirty="0"/>
              <a:t> of </a:t>
            </a:r>
            <a:r>
              <a:rPr lang="fr-FR" b="1" dirty="0" err="1"/>
              <a:t>functional</a:t>
            </a:r>
            <a:r>
              <a:rPr lang="fr-FR" b="1" dirty="0"/>
              <a:t> volumes for </a:t>
            </a:r>
            <a:r>
              <a:rPr lang="fr-FR" b="1" dirty="0" err="1"/>
              <a:t>oncology</a:t>
            </a:r>
            <a:r>
              <a:rPr lang="fr-FR" b="1" dirty="0"/>
              <a:t> applications</a:t>
            </a:r>
            <a:r>
              <a:rPr lang="fr-FR" dirty="0"/>
              <a:t>. </a:t>
            </a:r>
            <a:r>
              <a:rPr lang="fr-FR" i="1" dirty="0"/>
              <a:t>PhD </a:t>
            </a:r>
            <a:r>
              <a:rPr lang="fr-FR" i="1" dirty="0" err="1"/>
              <a:t>thesis</a:t>
            </a:r>
            <a:r>
              <a:rPr lang="fr-FR" dirty="0"/>
              <a:t>, </a:t>
            </a:r>
            <a:r>
              <a:rPr lang="fr-FR" dirty="0" err="1"/>
              <a:t>University</a:t>
            </a:r>
            <a:r>
              <a:rPr lang="fr-FR" dirty="0"/>
              <a:t> of Brest 2008.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2" y="1063402"/>
            <a:ext cx="7551718" cy="50865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47850" y="2992549"/>
            <a:ext cx="6437270" cy="31301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8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The era of image segmentation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2007 and </a:t>
            </a:r>
            <a:r>
              <a:rPr lang="fr-FR" b="1" dirty="0" err="1"/>
              <a:t>beyond</a:t>
            </a:r>
            <a:endParaRPr lang="en-US" b="1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177799" y="1125538"/>
            <a:ext cx="8966201" cy="4967287"/>
          </a:xfrm>
        </p:spPr>
        <p:txBody>
          <a:bodyPr/>
          <a:lstStyle/>
          <a:p>
            <a:pPr lvl="1"/>
            <a:r>
              <a:rPr lang="fr-FR" dirty="0" err="1"/>
              <a:t>Two</a:t>
            </a:r>
            <a:r>
              <a:rPr lang="fr-FR" dirty="0"/>
              <a:t> « </a:t>
            </a:r>
            <a:r>
              <a:rPr lang="fr-FR" dirty="0" err="1"/>
              <a:t>landmark</a:t>
            </a:r>
            <a:r>
              <a:rPr lang="fr-FR" dirty="0"/>
              <a:t> » </a:t>
            </a:r>
            <a:r>
              <a:rPr lang="fr-FR" dirty="0" err="1"/>
              <a:t>papers</a:t>
            </a:r>
            <a:r>
              <a:rPr lang="fr-FR" dirty="0"/>
              <a:t> in 2007</a:t>
            </a:r>
            <a:endParaRPr lang="fr-FR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5" y="1628575"/>
            <a:ext cx="6616243" cy="2140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399" y="3825770"/>
            <a:ext cx="5550139" cy="23236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573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The era of image segmentation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2007 and </a:t>
            </a:r>
            <a:r>
              <a:rPr lang="fr-FR" b="1" dirty="0" err="1"/>
              <a:t>beyond</a:t>
            </a:r>
            <a:endParaRPr lang="en-US" b="1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67287"/>
          </a:xfrm>
        </p:spPr>
        <p:txBody>
          <a:bodyPr/>
          <a:lstStyle/>
          <a:p>
            <a:r>
              <a:rPr lang="fr-FR" dirty="0" err="1"/>
              <a:t>After</a:t>
            </a:r>
            <a:r>
              <a:rPr lang="fr-FR" dirty="0"/>
              <a:t> 2007: </a:t>
            </a:r>
            <a:r>
              <a:rPr lang="fr-FR" dirty="0" err="1"/>
              <a:t>surge</a:t>
            </a:r>
            <a:r>
              <a:rPr lang="fr-FR" dirty="0"/>
              <a:t> of publications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r="50820"/>
          <a:stretch/>
        </p:blipFill>
        <p:spPr>
          <a:xfrm>
            <a:off x="1279852" y="1662036"/>
            <a:ext cx="6260900" cy="445933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1796433" y="6149923"/>
            <a:ext cx="7347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Foster,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b="1" dirty="0"/>
              <a:t>A review on segmentation of positron emission tomography images</a:t>
            </a:r>
            <a:r>
              <a:rPr lang="en-US" dirty="0"/>
              <a:t>. </a:t>
            </a:r>
            <a:r>
              <a:rPr lang="en-US" i="1" dirty="0" err="1"/>
              <a:t>Comput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i="1" dirty="0"/>
              <a:t> Med. </a:t>
            </a:r>
            <a:r>
              <a:rPr lang="en-US" dirty="0"/>
              <a:t>2014  </a:t>
            </a:r>
          </a:p>
        </p:txBody>
      </p:sp>
    </p:spTree>
    <p:extLst>
      <p:ext uri="{BB962C8B-B14F-4D97-AF65-F5344CB8AC3E}">
        <p14:creationId xmlns:p14="http://schemas.microsoft.com/office/powerpoint/2010/main" val="133624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27088" y="67299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State-of-the-art</a:t>
            </a:r>
            <a:endParaRPr lang="en-US" b="1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67287"/>
          </a:xfrm>
        </p:spPr>
        <p:txBody>
          <a:bodyPr/>
          <a:lstStyle/>
          <a:p>
            <a:pPr lvl="1"/>
            <a:r>
              <a:rPr lang="fr-FR" dirty="0" err="1"/>
              <a:t>Categories</a:t>
            </a:r>
            <a:r>
              <a:rPr lang="fr-FR" dirty="0"/>
              <a:t> of </a:t>
            </a:r>
            <a:r>
              <a:rPr lang="fr-FR" dirty="0" err="1"/>
              <a:t>methods</a:t>
            </a:r>
            <a:endParaRPr lang="fr-FR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253" y="1555150"/>
            <a:ext cx="6475830" cy="456622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1796433" y="6149923"/>
            <a:ext cx="7347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Foster B,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b="1" dirty="0"/>
              <a:t>A review on segmentation of positron emission tomography images</a:t>
            </a:r>
            <a:r>
              <a:rPr lang="en-US" dirty="0"/>
              <a:t>. </a:t>
            </a:r>
            <a:r>
              <a:rPr lang="en-US" i="1" dirty="0" err="1"/>
              <a:t>Comput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i="1" dirty="0"/>
              <a:t> Med. </a:t>
            </a:r>
            <a:r>
              <a:rPr lang="en-US" dirty="0"/>
              <a:t>2014  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The era of image segmentation</a:t>
            </a:r>
          </a:p>
        </p:txBody>
      </p:sp>
    </p:spTree>
    <p:extLst>
      <p:ext uri="{BB962C8B-B14F-4D97-AF65-F5344CB8AC3E}">
        <p14:creationId xmlns:p14="http://schemas.microsoft.com/office/powerpoint/2010/main" val="31100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27088" y="67299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State-of-the-art</a:t>
            </a:r>
            <a:endParaRPr lang="en-US" b="1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67287"/>
          </a:xfrm>
        </p:spPr>
        <p:txBody>
          <a:bodyPr/>
          <a:lstStyle/>
          <a:p>
            <a:pPr lvl="1"/>
            <a:r>
              <a:rPr lang="fr-FR" dirty="0" err="1"/>
              <a:t>Categories</a:t>
            </a:r>
            <a:r>
              <a:rPr lang="fr-FR" dirty="0"/>
              <a:t> of </a:t>
            </a:r>
            <a:r>
              <a:rPr lang="fr-FR" dirty="0" err="1"/>
              <a:t>methods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6433" y="6149923"/>
            <a:ext cx="7347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Foster,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b="1" dirty="0"/>
              <a:t>A review on segmentation of positron emission tomography images</a:t>
            </a:r>
            <a:r>
              <a:rPr lang="en-US" dirty="0"/>
              <a:t>. </a:t>
            </a:r>
            <a:r>
              <a:rPr lang="en-US" i="1" dirty="0" err="1"/>
              <a:t>Comput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i="1" dirty="0"/>
              <a:t> Med. </a:t>
            </a:r>
            <a:r>
              <a:rPr lang="en-US" dirty="0"/>
              <a:t>2014 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" y="1668986"/>
            <a:ext cx="9105219" cy="37200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The era of image segmentation</a:t>
            </a:r>
          </a:p>
        </p:txBody>
      </p:sp>
    </p:spTree>
    <p:extLst>
      <p:ext uri="{BB962C8B-B14F-4D97-AF65-F5344CB8AC3E}">
        <p14:creationId xmlns:p14="http://schemas.microsoft.com/office/powerpoint/2010/main" val="31686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27088" y="67299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State-of-the-art</a:t>
            </a:r>
            <a:endParaRPr lang="en-US" b="1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67287"/>
          </a:xfrm>
        </p:spPr>
        <p:txBody>
          <a:bodyPr/>
          <a:lstStyle/>
          <a:p>
            <a:pPr lvl="1"/>
            <a:r>
              <a:rPr lang="fr-FR" dirty="0" err="1"/>
              <a:t>Categories</a:t>
            </a:r>
            <a:r>
              <a:rPr lang="fr-FR" dirty="0"/>
              <a:t> of </a:t>
            </a:r>
            <a:r>
              <a:rPr lang="fr-FR" dirty="0" err="1"/>
              <a:t>methods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6433" y="6149923"/>
            <a:ext cx="7347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Foster,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b="1" dirty="0"/>
              <a:t>A review on segmentation of positron emission tomography images</a:t>
            </a:r>
            <a:r>
              <a:rPr lang="en-US" dirty="0"/>
              <a:t>. </a:t>
            </a:r>
            <a:r>
              <a:rPr lang="en-US" i="1" dirty="0" err="1"/>
              <a:t>Comput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i="1" dirty="0"/>
              <a:t> Med. </a:t>
            </a:r>
            <a:r>
              <a:rPr lang="en-US" dirty="0"/>
              <a:t>2014 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36" y="1544726"/>
            <a:ext cx="4337331" cy="460663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The era of image segmentation</a:t>
            </a:r>
          </a:p>
        </p:txBody>
      </p:sp>
    </p:spTree>
    <p:extLst>
      <p:ext uri="{BB962C8B-B14F-4D97-AF65-F5344CB8AC3E}">
        <p14:creationId xmlns:p14="http://schemas.microsoft.com/office/powerpoint/2010/main" val="78417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27088" y="67299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State-of-the-art</a:t>
            </a:r>
            <a:endParaRPr lang="en-US" b="1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67287"/>
          </a:xfrm>
        </p:spPr>
        <p:txBody>
          <a:bodyPr/>
          <a:lstStyle/>
          <a:p>
            <a:pPr lvl="1"/>
            <a:r>
              <a:rPr lang="fr-FR" dirty="0" err="1"/>
              <a:t>Categories</a:t>
            </a:r>
            <a:r>
              <a:rPr lang="fr-FR" dirty="0"/>
              <a:t> of </a:t>
            </a:r>
            <a:r>
              <a:rPr lang="fr-FR" dirty="0" err="1"/>
              <a:t>methods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6433" y="6149923"/>
            <a:ext cx="7347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Foster,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b="1" dirty="0"/>
              <a:t>A review on segmentation of positron emission tomography images</a:t>
            </a:r>
            <a:r>
              <a:rPr lang="en-US" dirty="0"/>
              <a:t>. </a:t>
            </a:r>
            <a:r>
              <a:rPr lang="en-US" i="1" dirty="0" err="1"/>
              <a:t>Comput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i="1" dirty="0"/>
              <a:t> Med. </a:t>
            </a:r>
            <a:r>
              <a:rPr lang="en-US" dirty="0"/>
              <a:t>2014 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1544326"/>
            <a:ext cx="7311053" cy="46055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The era of image segmentation</a:t>
            </a:r>
          </a:p>
        </p:txBody>
      </p:sp>
    </p:spTree>
    <p:extLst>
      <p:ext uri="{BB962C8B-B14F-4D97-AF65-F5344CB8AC3E}">
        <p14:creationId xmlns:p14="http://schemas.microsoft.com/office/powerpoint/2010/main" val="37172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PET segmentation</a:t>
            </a:r>
            <a:endParaRPr lang="en-US" sz="2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27088" y="67299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State-of-the-art</a:t>
            </a:r>
            <a:endParaRPr lang="en-US" b="1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67287"/>
          </a:xfrm>
        </p:spPr>
        <p:txBody>
          <a:bodyPr/>
          <a:lstStyle/>
          <a:p>
            <a:pPr lvl="1"/>
            <a:r>
              <a:rPr lang="fr-FR" b="1" dirty="0" err="1"/>
              <a:t>Until</a:t>
            </a:r>
            <a:r>
              <a:rPr lang="fr-FR" b="1" dirty="0"/>
              <a:t> </a:t>
            </a:r>
            <a:r>
              <a:rPr lang="fr-FR" b="1" dirty="0" err="1"/>
              <a:t>recently</a:t>
            </a:r>
            <a:r>
              <a:rPr lang="fr-FR" b="1" dirty="0"/>
              <a:t>:</a:t>
            </a:r>
          </a:p>
          <a:p>
            <a:pPr lvl="2"/>
            <a:r>
              <a:rPr lang="fr-FR" dirty="0"/>
              <a:t>A large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err="1"/>
              <a:t>trying</a:t>
            </a:r>
            <a:r>
              <a:rPr lang="fr-FR" dirty="0"/>
              <a:t> to </a:t>
            </a:r>
            <a:r>
              <a:rPr lang="fr-FR" dirty="0" err="1"/>
              <a:t>optimize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kind</a:t>
            </a:r>
            <a:r>
              <a:rPr lang="fr-FR" dirty="0"/>
              <a:t> of basic </a:t>
            </a:r>
            <a:r>
              <a:rPr lang="fr-FR" dirty="0" err="1"/>
              <a:t>binary</a:t>
            </a:r>
            <a:r>
              <a:rPr lang="fr-FR" dirty="0"/>
              <a:t> </a:t>
            </a:r>
            <a:r>
              <a:rPr lang="fr-FR" dirty="0" err="1"/>
              <a:t>threshold</a:t>
            </a:r>
            <a:r>
              <a:rPr lang="fr-FR" dirty="0"/>
              <a:t> (</a:t>
            </a:r>
            <a:r>
              <a:rPr lang="fr-FR" dirty="0" err="1"/>
              <a:t>iterative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, etc.)</a:t>
            </a:r>
          </a:p>
          <a:p>
            <a:pPr lvl="2"/>
            <a:r>
              <a:rPr lang="fr-FR" dirty="0" err="1"/>
              <a:t>Existing</a:t>
            </a:r>
            <a:r>
              <a:rPr lang="fr-FR" dirty="0"/>
              <a:t> image segmentation </a:t>
            </a:r>
            <a:r>
              <a:rPr lang="fr-FR" dirty="0" err="1"/>
              <a:t>paradigms</a:t>
            </a:r>
            <a:r>
              <a:rPr lang="fr-FR" dirty="0"/>
              <a:t> </a:t>
            </a:r>
            <a:r>
              <a:rPr lang="fr-FR" dirty="0" err="1"/>
              <a:t>simply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and/or </a:t>
            </a:r>
            <a:r>
              <a:rPr lang="fr-FR" dirty="0" err="1"/>
              <a:t>adapted</a:t>
            </a:r>
            <a:r>
              <a:rPr lang="fr-FR" dirty="0"/>
              <a:t> to PET or PET/CT</a:t>
            </a:r>
          </a:p>
          <a:p>
            <a:pPr lvl="2"/>
            <a:r>
              <a:rPr lang="fr-FR" dirty="0"/>
              <a:t>In </a:t>
            </a:r>
            <a:r>
              <a:rPr lang="fr-FR" dirty="0" err="1"/>
              <a:t>both</a:t>
            </a:r>
            <a:r>
              <a:rPr lang="fr-FR" dirty="0"/>
              <a:t> cases validation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insufficent</a:t>
            </a:r>
            <a:r>
              <a:rPr lang="fr-FR" dirty="0"/>
              <a:t> / </a:t>
            </a:r>
            <a:r>
              <a:rPr lang="fr-FR" dirty="0" err="1"/>
              <a:t>incomplete</a:t>
            </a:r>
            <a:endParaRPr lang="fr-FR" dirty="0"/>
          </a:p>
          <a:p>
            <a:pPr lvl="2"/>
            <a:r>
              <a:rPr lang="fr-FR" dirty="0" err="1"/>
              <a:t>Implementation</a:t>
            </a:r>
            <a:r>
              <a:rPr lang="fr-FR" dirty="0"/>
              <a:t> by </a:t>
            </a:r>
            <a:r>
              <a:rPr lang="fr-FR" dirty="0" err="1"/>
              <a:t>vendors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(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popular</a:t>
            </a:r>
            <a:r>
              <a:rPr lang="fr-FR" dirty="0"/>
              <a:t> </a:t>
            </a:r>
            <a:r>
              <a:rPr lang="fr-FR" dirty="0" err="1"/>
              <a:t>approaches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dirty="0" err="1"/>
              <a:t>growing</a:t>
            </a:r>
            <a:r>
              <a:rPr lang="fr-FR" dirty="0"/>
              <a:t>, adaptive </a:t>
            </a:r>
            <a:r>
              <a:rPr lang="fr-FR" dirty="0" err="1"/>
              <a:t>thresholding</a:t>
            </a:r>
            <a:r>
              <a:rPr lang="fr-FR" dirty="0"/>
              <a:t>, gradient-</a:t>
            </a:r>
            <a:r>
              <a:rPr lang="fr-FR" dirty="0" err="1"/>
              <a:t>based</a:t>
            </a:r>
            <a:r>
              <a:rPr lang="fr-FR" dirty="0"/>
              <a:t>…)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796433" y="6149923"/>
            <a:ext cx="734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M. Hatt,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/>
              <a:t>Classification and evaluation strategies of auto-segmentation approaches for PET: Report of AAPM task group No. 211.</a:t>
            </a:r>
            <a:r>
              <a:rPr lang="en-US" sz="1400" dirty="0"/>
              <a:t> </a:t>
            </a:r>
            <a:r>
              <a:rPr lang="en-US" sz="1400" i="1" dirty="0"/>
              <a:t>Med Phys. </a:t>
            </a:r>
            <a:r>
              <a:rPr lang="en-US" sz="1400" dirty="0"/>
              <a:t>2017  </a:t>
            </a:r>
          </a:p>
        </p:txBody>
      </p:sp>
    </p:spTree>
    <p:extLst>
      <p:ext uri="{BB962C8B-B14F-4D97-AF65-F5344CB8AC3E}">
        <p14:creationId xmlns:p14="http://schemas.microsoft.com/office/powerpoint/2010/main" val="307236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PET segmentation</a:t>
            </a:r>
            <a:endParaRPr lang="en-US" sz="2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27088" y="67299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State-of-the-art</a:t>
            </a:r>
            <a:endParaRPr lang="en-US" b="1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67287"/>
          </a:xfrm>
        </p:spPr>
        <p:txBody>
          <a:bodyPr/>
          <a:lstStyle/>
          <a:p>
            <a:pPr lvl="1"/>
            <a:r>
              <a:rPr lang="fr-FR" b="1" dirty="0" err="1"/>
              <a:t>Until</a:t>
            </a:r>
            <a:r>
              <a:rPr lang="fr-FR" b="1" dirty="0"/>
              <a:t> </a:t>
            </a:r>
            <a:r>
              <a:rPr lang="fr-FR" b="1" dirty="0" err="1"/>
              <a:t>recently</a:t>
            </a:r>
            <a:r>
              <a:rPr lang="fr-FR" b="1" dirty="0"/>
              <a:t>:</a:t>
            </a:r>
          </a:p>
          <a:p>
            <a:pPr lvl="2"/>
            <a:r>
              <a:rPr lang="fr-FR" dirty="0"/>
              <a:t>User intervention </a:t>
            </a:r>
            <a:r>
              <a:rPr lang="fr-FR" dirty="0" err="1"/>
              <a:t>remains</a:t>
            </a:r>
            <a:r>
              <a:rPr lang="fr-FR" dirty="0"/>
              <a:t> crucial</a:t>
            </a:r>
          </a:p>
          <a:p>
            <a:pPr lvl="3"/>
            <a:r>
              <a:rPr lang="fr-FR" dirty="0"/>
              <a:t>To </a:t>
            </a:r>
            <a:r>
              <a:rPr lang="fr-FR" dirty="0" err="1"/>
              <a:t>identify</a:t>
            </a:r>
            <a:r>
              <a:rPr lang="fr-FR" dirty="0"/>
              <a:t> and/or </a:t>
            </a:r>
            <a:r>
              <a:rPr lang="fr-FR" dirty="0" err="1"/>
              <a:t>isolate</a:t>
            </a:r>
            <a:r>
              <a:rPr lang="fr-FR" dirty="0"/>
              <a:t> the </a:t>
            </a:r>
            <a:r>
              <a:rPr lang="fr-FR" dirty="0" err="1"/>
              <a:t>object</a:t>
            </a:r>
            <a:r>
              <a:rPr lang="fr-FR" dirty="0"/>
              <a:t> of </a:t>
            </a:r>
            <a:r>
              <a:rPr lang="fr-FR" dirty="0" err="1"/>
              <a:t>interest</a:t>
            </a:r>
            <a:endParaRPr lang="fr-FR" dirty="0"/>
          </a:p>
          <a:p>
            <a:pPr lvl="3"/>
            <a:r>
              <a:rPr lang="fr-FR" dirty="0"/>
              <a:t> </a:t>
            </a:r>
            <a:r>
              <a:rPr lang="fr-FR" dirty="0" err="1"/>
              <a:t>Sometimes</a:t>
            </a:r>
            <a:r>
              <a:rPr lang="fr-FR" dirty="0"/>
              <a:t> to </a:t>
            </a:r>
            <a:r>
              <a:rPr lang="fr-FR" dirty="0" err="1"/>
              <a:t>initialize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 (</a:t>
            </a:r>
            <a:r>
              <a:rPr lang="fr-FR" dirty="0" err="1"/>
              <a:t>seeds</a:t>
            </a:r>
            <a:r>
              <a:rPr lang="fr-FR" dirty="0"/>
              <a:t>, etc.)</a:t>
            </a:r>
          </a:p>
          <a:p>
            <a:pPr lvl="3"/>
            <a:r>
              <a:rPr lang="fr-FR" dirty="0"/>
              <a:t> To </a:t>
            </a:r>
            <a:r>
              <a:rPr lang="fr-FR" dirty="0" err="1"/>
              <a:t>validate</a:t>
            </a:r>
            <a:r>
              <a:rPr lang="fr-FR" dirty="0"/>
              <a:t> and/or </a:t>
            </a:r>
            <a:r>
              <a:rPr lang="fr-FR" dirty="0" err="1"/>
              <a:t>edit</a:t>
            </a:r>
            <a:r>
              <a:rPr lang="fr-FR" dirty="0"/>
              <a:t> the </a:t>
            </a:r>
            <a:r>
              <a:rPr lang="fr-FR" dirty="0" err="1"/>
              <a:t>result</a:t>
            </a:r>
            <a:endParaRPr lang="fr-FR" dirty="0"/>
          </a:p>
          <a:p>
            <a:pPr lvl="1"/>
            <a:r>
              <a:rPr lang="fr-FR" b="1" dirty="0" err="1"/>
              <a:t>Recent</a:t>
            </a:r>
            <a:r>
              <a:rPr lang="fr-FR" b="1" dirty="0"/>
              <a:t> </a:t>
            </a:r>
            <a:r>
              <a:rPr lang="fr-FR" b="1" dirty="0" err="1"/>
              <a:t>developments</a:t>
            </a:r>
            <a:r>
              <a:rPr lang="fr-FR" b="1" dirty="0"/>
              <a:t> </a:t>
            </a:r>
            <a:r>
              <a:rPr lang="fr-FR" b="1" dirty="0" err="1"/>
              <a:t>towards</a:t>
            </a:r>
            <a:r>
              <a:rPr lang="fr-FR" b="1" dirty="0"/>
              <a:t>:</a:t>
            </a:r>
          </a:p>
          <a:p>
            <a:pPr lvl="2"/>
            <a:r>
              <a:rPr lang="fr-FR" dirty="0"/>
              <a:t>Consensus / ensemble techniques</a:t>
            </a:r>
          </a:p>
          <a:p>
            <a:pPr lvl="2"/>
            <a:r>
              <a:rPr lang="fr-FR" dirty="0"/>
              <a:t>Machine </a:t>
            </a:r>
            <a:r>
              <a:rPr lang="fr-FR" dirty="0" err="1"/>
              <a:t>learning</a:t>
            </a:r>
            <a:endParaRPr lang="fr-FR" dirty="0"/>
          </a:p>
          <a:p>
            <a:pPr lvl="2"/>
            <a:r>
              <a:rPr lang="fr-FR" dirty="0"/>
              <a:t>Multimodal (PET/CT, PET/MR, PET/CT/MR) </a:t>
            </a:r>
            <a:r>
              <a:rPr lang="fr-FR" dirty="0" err="1"/>
              <a:t>methods</a:t>
            </a:r>
            <a:endParaRPr lang="fr-FR" dirty="0"/>
          </a:p>
          <a:p>
            <a:pPr lvl="3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6433" y="6149923"/>
            <a:ext cx="734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M. Hatt,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/>
              <a:t>Classification and evaluation strategies of auto-segmentation approaches for PET: Report of AAPM task group No. 211.</a:t>
            </a:r>
            <a:r>
              <a:rPr lang="en-US" sz="1400" dirty="0"/>
              <a:t> </a:t>
            </a:r>
            <a:r>
              <a:rPr lang="en-US" sz="1400" i="1" dirty="0"/>
              <a:t>Med Phys. </a:t>
            </a:r>
            <a:r>
              <a:rPr lang="en-US" sz="1400" dirty="0"/>
              <a:t>2017  </a:t>
            </a:r>
          </a:p>
        </p:txBody>
      </p:sp>
    </p:spTree>
    <p:extLst>
      <p:ext uri="{BB962C8B-B14F-4D97-AF65-F5344CB8AC3E}">
        <p14:creationId xmlns:p14="http://schemas.microsoft.com/office/powerpoint/2010/main" val="78635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AAPM Task group 211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Creation</a:t>
            </a:r>
            <a:r>
              <a:rPr lang="fr-FR" b="1" dirty="0"/>
              <a:t> and objectives</a:t>
            </a:r>
            <a:endParaRPr lang="en-US" b="1" dirty="0"/>
          </a:p>
        </p:txBody>
      </p:sp>
      <p:sp>
        <p:nvSpPr>
          <p:cNvPr id="4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400288" cy="4967287"/>
          </a:xfrm>
        </p:spPr>
        <p:txBody>
          <a:bodyPr/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Task </a:t>
            </a:r>
            <a:r>
              <a:rPr lang="en-US" sz="2000" dirty="0"/>
              <a:t>Group No. 211 - Classification, Advantages and Limitations of the Auto-Segmentation Approaches for PET </a:t>
            </a:r>
          </a:p>
          <a:p>
            <a:pPr lvl="1"/>
            <a:r>
              <a:rPr lang="fr-FR" sz="2000" dirty="0" err="1"/>
              <a:t>Started</a:t>
            </a:r>
            <a:r>
              <a:rPr lang="fr-FR" sz="2000" dirty="0"/>
              <a:t> 2011</a:t>
            </a:r>
          </a:p>
          <a:p>
            <a:pPr lvl="1"/>
            <a:r>
              <a:rPr lang="fr-FR" sz="2000" dirty="0"/>
              <a:t>Objectives :</a:t>
            </a:r>
          </a:p>
          <a:p>
            <a:pPr lvl="2"/>
            <a:r>
              <a:rPr lang="fr-FR" sz="1800" dirty="0" err="1"/>
              <a:t>Review</a:t>
            </a:r>
            <a:r>
              <a:rPr lang="fr-FR" sz="1800" dirty="0"/>
              <a:t> the state of the art</a:t>
            </a:r>
          </a:p>
          <a:p>
            <a:pPr lvl="2"/>
            <a:r>
              <a:rPr lang="fr-FR" sz="1800" dirty="0" err="1"/>
              <a:t>Evaluate</a:t>
            </a:r>
            <a:r>
              <a:rPr lang="fr-FR" sz="1800" dirty="0"/>
              <a:t> </a:t>
            </a:r>
            <a:r>
              <a:rPr lang="fr-FR" sz="1800" dirty="0" err="1"/>
              <a:t>critically</a:t>
            </a:r>
            <a:r>
              <a:rPr lang="fr-FR" sz="1800" dirty="0"/>
              <a:t> </a:t>
            </a:r>
            <a:r>
              <a:rPr lang="fr-FR" sz="1800" dirty="0" err="1"/>
              <a:t>both</a:t>
            </a:r>
            <a:r>
              <a:rPr lang="fr-FR" sz="1800" dirty="0"/>
              <a:t> </a:t>
            </a:r>
            <a:r>
              <a:rPr lang="fr-FR" sz="1800" dirty="0" err="1"/>
              <a:t>methods</a:t>
            </a:r>
            <a:r>
              <a:rPr lang="fr-FR" sz="1800" dirty="0"/>
              <a:t> and </a:t>
            </a:r>
            <a:r>
              <a:rPr lang="fr-FR" sz="1800" dirty="0" err="1"/>
              <a:t>their</a:t>
            </a:r>
            <a:r>
              <a:rPr lang="fr-FR" sz="1800" dirty="0"/>
              <a:t> </a:t>
            </a:r>
            <a:r>
              <a:rPr lang="fr-FR" sz="1800" dirty="0" err="1"/>
              <a:t>evaluation</a:t>
            </a:r>
            <a:endParaRPr lang="fr-FR" sz="1800" dirty="0"/>
          </a:p>
          <a:p>
            <a:pPr lvl="2"/>
            <a:r>
              <a:rPr lang="fr-FR" sz="1800" dirty="0"/>
              <a:t>Propose a benchmark and </a:t>
            </a:r>
            <a:r>
              <a:rPr lang="fr-FR" sz="1800" dirty="0" err="1"/>
              <a:t>evaluation</a:t>
            </a:r>
            <a:r>
              <a:rPr lang="fr-FR" sz="1800" dirty="0"/>
              <a:t> </a:t>
            </a:r>
            <a:r>
              <a:rPr lang="fr-FR" sz="1800" dirty="0" err="1"/>
              <a:t>methodology</a:t>
            </a:r>
            <a:r>
              <a:rPr lang="fr-FR" sz="1800" dirty="0"/>
              <a:t> </a:t>
            </a:r>
            <a:r>
              <a:rPr lang="fr-FR" sz="1800" dirty="0" smtClean="0"/>
              <a:t>guidelines</a:t>
            </a:r>
            <a:endParaRPr lang="fr-FR" sz="1800" dirty="0"/>
          </a:p>
        </p:txBody>
      </p:sp>
      <p:grpSp>
        <p:nvGrpSpPr>
          <p:cNvPr id="7" name="Groupe 6"/>
          <p:cNvGrpSpPr/>
          <p:nvPr/>
        </p:nvGrpSpPr>
        <p:grpSpPr>
          <a:xfrm>
            <a:off x="2687057" y="1106778"/>
            <a:ext cx="3769886" cy="692035"/>
            <a:chOff x="4041647" y="1119904"/>
            <a:chExt cx="3769886" cy="692035"/>
          </a:xfrm>
        </p:grpSpPr>
        <p:grpSp>
          <p:nvGrpSpPr>
            <p:cNvPr id="5" name="Groupe 4"/>
            <p:cNvGrpSpPr/>
            <p:nvPr/>
          </p:nvGrpSpPr>
          <p:grpSpPr>
            <a:xfrm>
              <a:off x="4041648" y="1123922"/>
              <a:ext cx="3769885" cy="688017"/>
              <a:chOff x="4041648" y="1123922"/>
              <a:chExt cx="3769885" cy="688017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78"/>
              <a:stretch/>
            </p:blipFill>
            <p:spPr>
              <a:xfrm>
                <a:off x="4041648" y="1123922"/>
                <a:ext cx="496796" cy="684000"/>
              </a:xfrm>
              <a:prstGeom prst="rect">
                <a:avLst/>
              </a:prstGeom>
            </p:spPr>
          </p:pic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21" t="15926" r="52276" b="21260"/>
              <a:stretch/>
            </p:blipFill>
            <p:spPr>
              <a:xfrm>
                <a:off x="4527042" y="1127939"/>
                <a:ext cx="3284491" cy="684000"/>
              </a:xfrm>
              <a:prstGeom prst="rect">
                <a:avLst/>
              </a:prstGeom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4041647" y="1119904"/>
              <a:ext cx="3769885" cy="68801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884942" y="6211669"/>
            <a:ext cx="72163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http://www.aapm.org/org/structure/default.asp?committee_code=TG211</a:t>
            </a:r>
          </a:p>
        </p:txBody>
      </p:sp>
    </p:spTree>
    <p:extLst>
      <p:ext uri="{BB962C8B-B14F-4D97-AF65-F5344CB8AC3E}">
        <p14:creationId xmlns:p14="http://schemas.microsoft.com/office/powerpoint/2010/main" val="21556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Introduction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Segmenting</a:t>
            </a:r>
            <a:r>
              <a:rPr lang="fr-FR" b="1" dirty="0"/>
              <a:t> PET images</a:t>
            </a:r>
            <a:endParaRPr lang="en-US" b="1" dirty="0"/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198445" y="2031442"/>
            <a:ext cx="8229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3"/>
              </a:buBlip>
              <a:defRPr sz="2800" kern="1200">
                <a:solidFill>
                  <a:srgbClr val="295F7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Blip>
                <a:blip r:embed="rId5"/>
              </a:buBlip>
              <a:defRPr sz="22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54" name="Espace réservé du contenu 2"/>
          <p:cNvSpPr>
            <a:spLocks noGrp="1"/>
          </p:cNvSpPr>
          <p:nvPr>
            <p:ph idx="1"/>
          </p:nvPr>
        </p:nvSpPr>
        <p:spPr>
          <a:xfrm>
            <a:off x="457200" y="1070565"/>
            <a:ext cx="8356600" cy="1520236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PET segmentation</a:t>
            </a:r>
          </a:p>
          <a:p>
            <a:pPr lvl="1"/>
            <a:r>
              <a:rPr lang="fr-FR" dirty="0" err="1"/>
              <a:t>Estimate</a:t>
            </a:r>
            <a:r>
              <a:rPr lang="fr-FR" dirty="0"/>
              <a:t> volumes and </a:t>
            </a:r>
            <a:r>
              <a:rPr lang="fr-FR" dirty="0" err="1"/>
              <a:t>boundaries</a:t>
            </a:r>
            <a:r>
              <a:rPr lang="fr-FR" dirty="0"/>
              <a:t> of </a:t>
            </a:r>
            <a:r>
              <a:rPr lang="fr-FR" dirty="0" err="1"/>
              <a:t>abnormal</a:t>
            </a:r>
            <a:r>
              <a:rPr lang="fr-FR" dirty="0"/>
              <a:t> tissues</a:t>
            </a:r>
          </a:p>
          <a:p>
            <a:pPr lvl="1"/>
            <a:endParaRPr lang="fr-FR" dirty="0"/>
          </a:p>
          <a:p>
            <a:r>
              <a:rPr lang="fr-FR" dirty="0"/>
              <a:t>Applications</a:t>
            </a:r>
          </a:p>
          <a:p>
            <a:pPr lvl="1"/>
            <a:r>
              <a:rPr lang="fr-FR" dirty="0" err="1"/>
              <a:t>Survival</a:t>
            </a:r>
            <a:r>
              <a:rPr lang="fr-FR" dirty="0"/>
              <a:t> </a:t>
            </a:r>
            <a:r>
              <a:rPr lang="fr-FR" dirty="0" err="1"/>
              <a:t>prognostic</a:t>
            </a:r>
            <a:endParaRPr lang="fr-FR" dirty="0"/>
          </a:p>
          <a:p>
            <a:pPr lvl="1"/>
            <a:r>
              <a:rPr lang="fr-FR" dirty="0" err="1"/>
              <a:t>Radiotherapy</a:t>
            </a:r>
            <a:r>
              <a:rPr lang="fr-FR" dirty="0"/>
              <a:t> planning</a:t>
            </a:r>
          </a:p>
          <a:p>
            <a:pPr lvl="1"/>
            <a:r>
              <a:rPr lang="fr-FR" dirty="0" err="1"/>
              <a:t>Therapy</a:t>
            </a:r>
            <a:r>
              <a:rPr lang="fr-FR" dirty="0"/>
              <a:t> monitoring</a:t>
            </a:r>
          </a:p>
          <a:p>
            <a:pPr lvl="1"/>
            <a:r>
              <a:rPr lang="fr-FR" dirty="0" err="1"/>
              <a:t>Radiomics</a:t>
            </a:r>
            <a:r>
              <a:rPr lang="fr-FR" dirty="0"/>
              <a:t> / </a:t>
            </a:r>
            <a:r>
              <a:rPr lang="fr-FR" dirty="0" err="1"/>
              <a:t>tumor</a:t>
            </a:r>
            <a:r>
              <a:rPr lang="fr-FR" dirty="0"/>
              <a:t> </a:t>
            </a:r>
            <a:r>
              <a:rPr lang="fr-FR" dirty="0" err="1"/>
              <a:t>characterization</a:t>
            </a:r>
            <a:endParaRPr lang="fr-FR" dirty="0"/>
          </a:p>
          <a:p>
            <a:pPr lvl="1"/>
            <a:endParaRPr lang="en-US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33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AAPM Task group 211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49664" y="72338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Motivation and </a:t>
            </a:r>
            <a:r>
              <a:rPr lang="fr-FR" dirty="0" err="1"/>
              <a:t>context</a:t>
            </a:r>
            <a:endParaRPr lang="en-US" dirty="0"/>
          </a:p>
        </p:txBody>
      </p:sp>
      <p:sp>
        <p:nvSpPr>
          <p:cNvPr id="11" name="Espace réservé du contenu 8"/>
          <p:cNvSpPr>
            <a:spLocks noGrp="1"/>
          </p:cNvSpPr>
          <p:nvPr>
            <p:ph idx="1"/>
          </p:nvPr>
        </p:nvSpPr>
        <p:spPr>
          <a:xfrm>
            <a:off x="72828" y="1125538"/>
            <a:ext cx="8554705" cy="4967287"/>
          </a:xfrm>
        </p:spPr>
        <p:txBody>
          <a:bodyPr/>
          <a:lstStyle/>
          <a:p>
            <a:r>
              <a:rPr lang="fr-FR" dirty="0"/>
              <a:t>TG 211 report 1</a:t>
            </a:r>
          </a:p>
          <a:p>
            <a:pPr marL="904875" lvl="2" indent="0">
              <a:buNone/>
            </a:pPr>
            <a:endParaRPr lang="fr-FR" sz="1800" dirty="0"/>
          </a:p>
          <a:p>
            <a:pPr marL="904875" lvl="2" indent="0" algn="just">
              <a:buNone/>
            </a:pPr>
            <a:r>
              <a:rPr lang="en-US" sz="2000" dirty="0"/>
              <a:t>“Given the large number of published PET-AS algorithms, their different level of validation and because most of these published algorithms are not yet implemented in commercially available software, </a:t>
            </a:r>
            <a:r>
              <a:rPr lang="en-US" sz="2000" u="sng" dirty="0"/>
              <a:t>the selection of one recommended method is challenging and premature</a:t>
            </a:r>
            <a:r>
              <a:rPr lang="en-US" sz="2000" dirty="0"/>
              <a:t>” </a:t>
            </a:r>
            <a:endParaRPr lang="en-US" sz="11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857737" y="6163817"/>
            <a:ext cx="7322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Hatt,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/>
              <a:t>Classification and evaluation strategies of auto-segmentation approaches for PET. Report of the American Association of Physicists in Medicine Task group 211</a:t>
            </a:r>
            <a:r>
              <a:rPr lang="en-US" sz="1400" dirty="0"/>
              <a:t>. </a:t>
            </a:r>
            <a:r>
              <a:rPr lang="en-US" sz="1400" i="1" dirty="0"/>
              <a:t>Med Phys. </a:t>
            </a:r>
            <a:r>
              <a:rPr lang="en-US" sz="1400" dirty="0"/>
              <a:t>2016 (in press)</a:t>
            </a:r>
          </a:p>
        </p:txBody>
      </p:sp>
    </p:spTree>
    <p:extLst>
      <p:ext uri="{BB962C8B-B14F-4D97-AF65-F5344CB8AC3E}">
        <p14:creationId xmlns:p14="http://schemas.microsoft.com/office/powerpoint/2010/main" val="36050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AAPM Task group 211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49664" y="72338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Motivation and </a:t>
            </a:r>
            <a:r>
              <a:rPr lang="fr-FR" dirty="0" err="1"/>
              <a:t>context</a:t>
            </a:r>
            <a:endParaRPr lang="en-US" dirty="0"/>
          </a:p>
        </p:txBody>
      </p:sp>
      <p:sp>
        <p:nvSpPr>
          <p:cNvPr id="11" name="Espace réservé du contenu 8"/>
          <p:cNvSpPr>
            <a:spLocks noGrp="1"/>
          </p:cNvSpPr>
          <p:nvPr>
            <p:ph idx="1"/>
          </p:nvPr>
        </p:nvSpPr>
        <p:spPr>
          <a:xfrm>
            <a:off x="72828" y="1125538"/>
            <a:ext cx="8554705" cy="4967287"/>
          </a:xfrm>
        </p:spPr>
        <p:txBody>
          <a:bodyPr/>
          <a:lstStyle/>
          <a:p>
            <a:r>
              <a:rPr lang="fr-FR" dirty="0"/>
              <a:t>TG 211 report 1</a:t>
            </a:r>
          </a:p>
          <a:p>
            <a:pPr marL="904875" lvl="2" indent="0">
              <a:buNone/>
            </a:pPr>
            <a:endParaRPr lang="fr-FR" sz="1800" dirty="0"/>
          </a:p>
          <a:p>
            <a:pPr marL="904875" lvl="2" indent="0" algn="just">
              <a:buNone/>
            </a:pPr>
            <a:r>
              <a:rPr lang="en-US" sz="2000" dirty="0"/>
              <a:t>“Clearly, further research (…) is needed, and one potential solution for going forward is </a:t>
            </a:r>
            <a:r>
              <a:rPr lang="en-US" sz="2000" u="sng" dirty="0"/>
              <a:t>the creation of a standardized protocol (i.e., a benchmark) </a:t>
            </a:r>
            <a:r>
              <a:rPr lang="en-US" sz="2000" dirty="0"/>
              <a:t>(…)</a:t>
            </a:r>
          </a:p>
          <a:p>
            <a:pPr marL="904875" lvl="2" indent="0" algn="just">
              <a:buNone/>
            </a:pPr>
            <a:r>
              <a:rPr lang="en-US" sz="2000" dirty="0"/>
              <a:t>the benchmark needs to consist of several image datasets of different types: </a:t>
            </a:r>
            <a:r>
              <a:rPr lang="en-US" sz="2000" u="sng" dirty="0"/>
              <a:t>experimental (phantoms), numerically simulated and clinical</a:t>
            </a:r>
            <a:r>
              <a:rPr lang="en-US" sz="2000" dirty="0"/>
              <a:t>, in order to compensate for the deficiencies of each of them (…). The performance of the methods needs </a:t>
            </a:r>
            <a:r>
              <a:rPr lang="en-US" sz="2000" u="sng" dirty="0"/>
              <a:t>to be evaluated using different metrics </a:t>
            </a:r>
            <a:r>
              <a:rPr lang="en-US" sz="2000" dirty="0"/>
              <a:t>(…)” </a:t>
            </a:r>
            <a:endParaRPr lang="en-US" sz="11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857737" y="6163817"/>
            <a:ext cx="7322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Hatt,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/>
              <a:t>Classification and evaluation strategies of auto-segmentation approaches for PET. Report of the American Association of Physicists in Medicine Task group 211</a:t>
            </a:r>
            <a:r>
              <a:rPr lang="en-US" sz="1400" dirty="0"/>
              <a:t>. </a:t>
            </a:r>
            <a:r>
              <a:rPr lang="en-US" sz="1400" i="1" dirty="0"/>
              <a:t>Med Phys. </a:t>
            </a:r>
            <a:r>
              <a:rPr lang="en-US" sz="1400" dirty="0"/>
              <a:t>2016 (in press)</a:t>
            </a:r>
          </a:p>
        </p:txBody>
      </p:sp>
    </p:spTree>
    <p:extLst>
      <p:ext uri="{BB962C8B-B14F-4D97-AF65-F5344CB8AC3E}">
        <p14:creationId xmlns:p14="http://schemas.microsoft.com/office/powerpoint/2010/main" val="218754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72828" y="1125538"/>
            <a:ext cx="8554705" cy="4967287"/>
          </a:xfrm>
        </p:spPr>
        <p:txBody>
          <a:bodyPr/>
          <a:lstStyle/>
          <a:p>
            <a:r>
              <a:rPr lang="fr-FR" dirty="0" err="1"/>
              <a:t>Previous</a:t>
            </a:r>
            <a:r>
              <a:rPr lang="fr-FR" dirty="0"/>
              <a:t> challenges</a:t>
            </a:r>
          </a:p>
          <a:p>
            <a:pPr lvl="1"/>
            <a:r>
              <a:rPr lang="fr-FR" sz="2000" dirty="0"/>
              <a:t>Quantitative Imaging Network (QIN) PET Segmentation Challenge</a:t>
            </a:r>
            <a:r>
              <a:rPr lang="fr-FR" sz="2000" baseline="30000" dirty="0"/>
              <a:t>1</a:t>
            </a:r>
            <a:endParaRPr lang="fr-FR" sz="2000" dirty="0"/>
          </a:p>
          <a:p>
            <a:pPr lvl="2"/>
            <a:r>
              <a:rPr lang="fr-FR" sz="1800" dirty="0" err="1"/>
              <a:t>Only</a:t>
            </a:r>
            <a:r>
              <a:rPr lang="fr-FR" sz="1800" dirty="0"/>
              <a:t> </a:t>
            </a:r>
            <a:r>
              <a:rPr lang="fr-FR" sz="1800" dirty="0" err="1"/>
              <a:t>phantom</a:t>
            </a:r>
            <a:r>
              <a:rPr lang="fr-FR" sz="1800" dirty="0"/>
              <a:t> data (</a:t>
            </a:r>
            <a:r>
              <a:rPr lang="fr-FR" sz="1800" dirty="0" err="1"/>
              <a:t>available</a:t>
            </a:r>
            <a:r>
              <a:rPr lang="fr-FR" sz="1800" dirty="0"/>
              <a:t> </a:t>
            </a:r>
            <a:r>
              <a:rPr lang="fr-FR" sz="1800" dirty="0" err="1"/>
              <a:t>through</a:t>
            </a:r>
            <a:r>
              <a:rPr lang="fr-FR" sz="1800" dirty="0"/>
              <a:t> TCIA </a:t>
            </a:r>
            <a:r>
              <a:rPr lang="fr-FR" sz="1800" dirty="0" err="1"/>
              <a:t>website</a:t>
            </a:r>
            <a:r>
              <a:rPr lang="fr-FR" sz="1800" dirty="0"/>
              <a:t>)</a:t>
            </a:r>
          </a:p>
          <a:p>
            <a:pPr lvl="2"/>
            <a:r>
              <a:rPr lang="fr-FR" sz="1800" dirty="0"/>
              <a:t>No update </a:t>
            </a:r>
            <a:r>
              <a:rPr lang="fr-FR" sz="1800" dirty="0" err="1"/>
              <a:t>since</a:t>
            </a:r>
            <a:r>
              <a:rPr lang="fr-FR" sz="1800" dirty="0"/>
              <a:t> 10/2013</a:t>
            </a:r>
          </a:p>
          <a:p>
            <a:pPr marL="904875" lvl="2" indent="0">
              <a:buNone/>
            </a:pPr>
            <a:endParaRPr lang="fr-FR" sz="1800" dirty="0"/>
          </a:p>
          <a:p>
            <a:pPr lvl="1"/>
            <a:r>
              <a:rPr lang="fr-FR" sz="2000" dirty="0"/>
              <a:t> Turku PET Centre </a:t>
            </a:r>
            <a:r>
              <a:rPr lang="fr-FR" sz="2000" dirty="0" err="1"/>
              <a:t>contouring</a:t>
            </a:r>
            <a:r>
              <a:rPr lang="fr-FR" sz="2000" dirty="0"/>
              <a:t> challenge</a:t>
            </a:r>
            <a:r>
              <a:rPr lang="fr-FR" sz="2000" baseline="30000" dirty="0"/>
              <a:t>2</a:t>
            </a:r>
            <a:endParaRPr lang="fr-FR" sz="2000" dirty="0"/>
          </a:p>
          <a:p>
            <a:pPr lvl="2"/>
            <a:r>
              <a:rPr lang="fr-FR" sz="1800" dirty="0" err="1"/>
              <a:t>Numerous</a:t>
            </a:r>
            <a:r>
              <a:rPr lang="fr-FR" sz="1800" dirty="0"/>
              <a:t> </a:t>
            </a:r>
            <a:r>
              <a:rPr lang="fr-FR" sz="1800" dirty="0" err="1"/>
              <a:t>methods</a:t>
            </a:r>
            <a:r>
              <a:rPr lang="fr-FR" sz="1800" dirty="0"/>
              <a:t> but </a:t>
            </a:r>
            <a:r>
              <a:rPr lang="fr-FR" sz="1800" dirty="0" err="1"/>
              <a:t>limited</a:t>
            </a:r>
            <a:r>
              <a:rPr lang="fr-FR" sz="1800" dirty="0"/>
              <a:t> </a:t>
            </a:r>
            <a:r>
              <a:rPr lang="fr-FR" sz="1800" dirty="0" err="1"/>
              <a:t>amount</a:t>
            </a:r>
            <a:r>
              <a:rPr lang="fr-FR" sz="1800" dirty="0"/>
              <a:t> of images (</a:t>
            </a:r>
            <a:r>
              <a:rPr lang="fr-FR" sz="1800" dirty="0" err="1"/>
              <a:t>only</a:t>
            </a:r>
            <a:r>
              <a:rPr lang="fr-FR" sz="1800" dirty="0"/>
              <a:t> 1 </a:t>
            </a:r>
            <a:r>
              <a:rPr lang="fr-FR" sz="1800" dirty="0" err="1"/>
              <a:t>phantom</a:t>
            </a:r>
            <a:r>
              <a:rPr lang="fr-FR" sz="1800" dirty="0"/>
              <a:t>)</a:t>
            </a:r>
          </a:p>
          <a:p>
            <a:pPr lvl="2"/>
            <a:r>
              <a:rPr lang="fr-FR" sz="1800" dirty="0"/>
              <a:t>Focus on </a:t>
            </a:r>
            <a:r>
              <a:rPr lang="fr-FR" sz="1800" dirty="0" err="1"/>
              <a:t>radiotherapy</a:t>
            </a:r>
            <a:r>
              <a:rPr lang="fr-FR" sz="1800" dirty="0"/>
              <a:t> </a:t>
            </a:r>
            <a:r>
              <a:rPr lang="fr-FR" sz="1800" dirty="0" err="1"/>
              <a:t>treatment</a:t>
            </a:r>
            <a:r>
              <a:rPr lang="fr-FR" sz="1800" dirty="0"/>
              <a:t> planning</a:t>
            </a:r>
          </a:p>
          <a:p>
            <a:pPr marL="904875" lvl="2" indent="0">
              <a:buNone/>
            </a:pPr>
            <a:endParaRPr lang="fr-FR" sz="1800" dirty="0"/>
          </a:p>
          <a:p>
            <a:pPr lvl="1"/>
            <a:r>
              <a:rPr lang="fr-FR" sz="2000" dirty="0"/>
              <a:t>No MICCAI challenge on PET image segmentation</a:t>
            </a:r>
            <a:endParaRPr lang="fr-FR" sz="1800" dirty="0"/>
          </a:p>
          <a:p>
            <a:pPr lvl="2"/>
            <a:endParaRPr lang="fr-FR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96433" y="6149923"/>
            <a:ext cx="7347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1. http://michallenges.org/petSegmentationChallenge/</a:t>
            </a:r>
          </a:p>
          <a:p>
            <a:pPr algn="just"/>
            <a:r>
              <a:rPr lang="en-US" sz="1200" dirty="0"/>
              <a:t>2. Shepherd,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b="1" dirty="0"/>
              <a:t>Comparative study with new accuracy metrics for target volume contouring in PET image guided radiation therapy</a:t>
            </a:r>
            <a:r>
              <a:rPr lang="en-US" sz="1200" dirty="0"/>
              <a:t>. </a:t>
            </a:r>
            <a:r>
              <a:rPr lang="en-US" sz="1200" i="1" dirty="0"/>
              <a:t>IEEE Trans Med Imaging</a:t>
            </a:r>
            <a:r>
              <a:rPr lang="en-US" sz="1200" dirty="0"/>
              <a:t>. 2012</a:t>
            </a:r>
          </a:p>
        </p:txBody>
      </p:sp>
    </p:spTree>
    <p:extLst>
      <p:ext uri="{BB962C8B-B14F-4D97-AF65-F5344CB8AC3E}">
        <p14:creationId xmlns:p14="http://schemas.microsoft.com/office/powerpoint/2010/main" val="35783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6" name="Espace réservé du contenu 8"/>
          <p:cNvSpPr>
            <a:spLocks noGrp="1"/>
          </p:cNvSpPr>
          <p:nvPr>
            <p:ph idx="1"/>
          </p:nvPr>
        </p:nvSpPr>
        <p:spPr>
          <a:xfrm>
            <a:off x="72828" y="1125538"/>
            <a:ext cx="8969572" cy="4967287"/>
          </a:xfrm>
        </p:spPr>
        <p:txBody>
          <a:bodyPr/>
          <a:lstStyle/>
          <a:p>
            <a:r>
              <a:rPr lang="fr-FR" dirty="0"/>
              <a:t>Objectives of the </a:t>
            </a:r>
            <a:r>
              <a:rPr lang="fr-FR" dirty="0" smtClean="0"/>
              <a:t>first MICCAI PET challenge</a:t>
            </a:r>
            <a:r>
              <a:rPr lang="fr-FR" dirty="0"/>
              <a:t>: </a:t>
            </a:r>
          </a:p>
          <a:p>
            <a:pPr lvl="1"/>
            <a:r>
              <a:rPr lang="fr-FR" dirty="0"/>
              <a:t>1. </a:t>
            </a:r>
            <a:r>
              <a:rPr lang="fr-FR" dirty="0" err="1"/>
              <a:t>Evaluate</a:t>
            </a:r>
            <a:r>
              <a:rPr lang="fr-FR" dirty="0"/>
              <a:t> and compare </a:t>
            </a:r>
            <a:r>
              <a:rPr lang="fr-FR" dirty="0" err="1"/>
              <a:t>methods</a:t>
            </a:r>
            <a:r>
              <a:rPr lang="fr-FR" dirty="0"/>
              <a:t> </a:t>
            </a:r>
            <a:r>
              <a:rPr lang="fr-FR" u="sng" dirty="0" err="1"/>
              <a:t>accuracy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rigorously</a:t>
            </a:r>
            <a:r>
              <a:rPr lang="fr-FR" dirty="0"/>
              <a:t> </a:t>
            </a:r>
            <a:r>
              <a:rPr lang="fr-FR" dirty="0" err="1"/>
              <a:t>chosen</a:t>
            </a:r>
            <a:r>
              <a:rPr lang="fr-FR" dirty="0"/>
              <a:t> </a:t>
            </a:r>
            <a:r>
              <a:rPr lang="fr-FR" u="sng" dirty="0"/>
              <a:t>performance </a:t>
            </a:r>
            <a:r>
              <a:rPr lang="fr-FR" u="sng" dirty="0" err="1"/>
              <a:t>metrics</a:t>
            </a:r>
            <a:endParaRPr lang="fr-FR" u="sng" dirty="0"/>
          </a:p>
          <a:p>
            <a:pPr lvl="1"/>
            <a:r>
              <a:rPr lang="fr-FR" dirty="0"/>
              <a:t>2.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u="sng" dirty="0"/>
              <a:t>large </a:t>
            </a:r>
            <a:r>
              <a:rPr lang="fr-FR" u="sng" dirty="0" err="1"/>
              <a:t>datasets</a:t>
            </a:r>
            <a:r>
              <a:rPr lang="fr-FR" u="sng" dirty="0"/>
              <a:t> </a:t>
            </a:r>
            <a:r>
              <a:rPr lang="fr-FR" dirty="0"/>
              <a:t>of </a:t>
            </a:r>
            <a:r>
              <a:rPr lang="fr-FR" dirty="0" err="1"/>
              <a:t>various</a:t>
            </a:r>
            <a:r>
              <a:rPr lang="fr-FR" dirty="0"/>
              <a:t> images types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u="sng" dirty="0" err="1"/>
              <a:t>rigorous</a:t>
            </a:r>
            <a:r>
              <a:rPr lang="fr-FR" u="sng" dirty="0"/>
              <a:t> </a:t>
            </a:r>
            <a:r>
              <a:rPr lang="fr-FR" u="sng" dirty="0" err="1"/>
              <a:t>ground</a:t>
            </a:r>
            <a:r>
              <a:rPr lang="fr-FR" u="sng" dirty="0"/>
              <a:t> </a:t>
            </a:r>
            <a:r>
              <a:rPr lang="fr-FR" u="sng" dirty="0" err="1"/>
              <a:t>truth</a:t>
            </a:r>
            <a:endParaRPr lang="fr-FR" u="sng" dirty="0"/>
          </a:p>
          <a:p>
            <a:pPr lvl="1"/>
            <a:r>
              <a:rPr lang="fr-FR" dirty="0"/>
              <a:t>3. </a:t>
            </a:r>
            <a:r>
              <a:rPr lang="fr-FR" dirty="0" err="1"/>
              <a:t>Provide</a:t>
            </a:r>
            <a:r>
              <a:rPr lang="fr-FR" dirty="0"/>
              <a:t> an </a:t>
            </a:r>
            <a:r>
              <a:rPr lang="fr-FR" u="sng" dirty="0"/>
              <a:t>online </a:t>
            </a:r>
            <a:r>
              <a:rPr lang="fr-FR" u="sng" dirty="0" err="1"/>
              <a:t>platform</a:t>
            </a:r>
            <a:r>
              <a:rPr lang="fr-FR" dirty="0"/>
              <a:t> to </a:t>
            </a:r>
            <a:r>
              <a:rPr lang="fr-FR" dirty="0" err="1"/>
              <a:t>run</a:t>
            </a:r>
            <a:r>
              <a:rPr lang="fr-FR" dirty="0"/>
              <a:t> and </a:t>
            </a:r>
            <a:r>
              <a:rPr lang="fr-FR" dirty="0" err="1"/>
              <a:t>evaluate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, to </a:t>
            </a:r>
            <a:r>
              <a:rPr lang="fr-FR" dirty="0" err="1"/>
              <a:t>reach</a:t>
            </a:r>
            <a:r>
              <a:rPr lang="fr-FR" dirty="0"/>
              <a:t> an </a:t>
            </a:r>
            <a:r>
              <a:rPr lang="fr-FR" u="sng" dirty="0"/>
              <a:t>objective and </a:t>
            </a:r>
            <a:r>
              <a:rPr lang="fr-FR" u="sng" dirty="0" err="1"/>
              <a:t>standardized</a:t>
            </a:r>
            <a:r>
              <a:rPr lang="fr-FR" u="sng" dirty="0"/>
              <a:t>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err="1"/>
              <a:t>protocol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330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16138" y="6478248"/>
            <a:ext cx="2895600" cy="365125"/>
          </a:xfrm>
        </p:spPr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France Life Imaging – IAM </a:t>
            </a:r>
            <a:r>
              <a:rPr lang="fr-FR" dirty="0" err="1">
                <a:solidFill>
                  <a:prstClr val="white"/>
                </a:solidFill>
              </a:rPr>
              <a:t>node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178A-D829-442F-8DA4-0E0FFC766D98}" type="slidenum">
              <a:rPr lang="fr-FR" smtClean="0">
                <a:solidFill>
                  <a:prstClr val="white"/>
                </a:solidFill>
              </a:rPr>
              <a:pPr/>
              <a:t>24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5662" y="1108567"/>
            <a:ext cx="7248174" cy="5451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050">
              <a:solidFill>
                <a:prstClr val="black"/>
              </a:solidFill>
            </a:endParaRPr>
          </a:p>
        </p:txBody>
      </p:sp>
      <p:pic>
        <p:nvPicPr>
          <p:cNvPr id="10" name="Image 9" descr="AA03919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391" y="1844344"/>
            <a:ext cx="764513" cy="579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" name="Arc plein 142"/>
          <p:cNvSpPr/>
          <p:nvPr/>
        </p:nvSpPr>
        <p:spPr>
          <a:xfrm rot="5400000" flipH="1">
            <a:off x="3396936" y="1714328"/>
            <a:ext cx="5062171" cy="4244021"/>
          </a:xfrm>
          <a:prstGeom prst="blockArc">
            <a:avLst>
              <a:gd name="adj1" fmla="val 10671536"/>
              <a:gd name="adj2" fmla="val 154573"/>
              <a:gd name="adj3" fmla="val 2620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66147" fontAlgn="auto">
              <a:spcBef>
                <a:spcPts val="0"/>
              </a:spcBef>
              <a:spcAft>
                <a:spcPts val="0"/>
              </a:spcAft>
            </a:pPr>
            <a:endParaRPr lang="fr-FR" sz="1200">
              <a:solidFill>
                <a:prstClr val="black"/>
              </a:solidFill>
            </a:endParaRPr>
          </a:p>
        </p:txBody>
      </p:sp>
      <p:sp>
        <p:nvSpPr>
          <p:cNvPr id="144" name="Arc plein 143"/>
          <p:cNvSpPr/>
          <p:nvPr/>
        </p:nvSpPr>
        <p:spPr>
          <a:xfrm rot="16200000">
            <a:off x="665488" y="1706780"/>
            <a:ext cx="5062171" cy="4244021"/>
          </a:xfrm>
          <a:prstGeom prst="blockArc">
            <a:avLst>
              <a:gd name="adj1" fmla="val 9017468"/>
              <a:gd name="adj2" fmla="val 1334092"/>
              <a:gd name="adj3" fmla="val 228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66147"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prstClr val="black"/>
              </a:solidFill>
            </a:endParaRPr>
          </a:p>
        </p:txBody>
      </p:sp>
      <p:grpSp>
        <p:nvGrpSpPr>
          <p:cNvPr id="145" name="Grouper 144"/>
          <p:cNvGrpSpPr/>
          <p:nvPr/>
        </p:nvGrpSpPr>
        <p:grpSpPr>
          <a:xfrm>
            <a:off x="3791003" y="2963207"/>
            <a:ext cx="1750152" cy="1593081"/>
            <a:chOff x="4277542" y="2563031"/>
            <a:chExt cx="2582972" cy="2351142"/>
          </a:xfrm>
        </p:grpSpPr>
        <p:grpSp>
          <p:nvGrpSpPr>
            <p:cNvPr id="152" name="Grouper 151"/>
            <p:cNvGrpSpPr/>
            <p:nvPr/>
          </p:nvGrpSpPr>
          <p:grpSpPr>
            <a:xfrm>
              <a:off x="4320232" y="2612284"/>
              <a:ext cx="2540282" cy="2301889"/>
              <a:chOff x="4320232" y="2612284"/>
              <a:chExt cx="2540282" cy="2301889"/>
            </a:xfrm>
          </p:grpSpPr>
          <p:sp>
            <p:nvSpPr>
              <p:cNvPr id="171" name="ZoneTexte 170"/>
              <p:cNvSpPr txBox="1"/>
              <p:nvPr/>
            </p:nvSpPr>
            <p:spPr>
              <a:xfrm rot="16200000" flipH="1">
                <a:off x="5733114" y="3501795"/>
                <a:ext cx="1231279" cy="49852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 defTabSz="1266147" fontAlgn="auto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white"/>
                    </a:solidFill>
                  </a:rPr>
                  <a:t>FLI@Compute</a:t>
                </a: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4320232" y="2612284"/>
                <a:ext cx="2540282" cy="2301889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180000" rIns="180000" rtlCol="0" anchor="ctr"/>
              <a:lstStyle/>
              <a:p>
                <a:pPr marL="335055"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srgbClr val="1F497D"/>
                    </a:solidFill>
                  </a:rPr>
                  <a:t>FLI-IAM Web portal</a:t>
                </a:r>
              </a:p>
            </p:txBody>
          </p:sp>
        </p:grpSp>
        <p:grpSp>
          <p:nvGrpSpPr>
            <p:cNvPr id="153" name="Grouper 152"/>
            <p:cNvGrpSpPr/>
            <p:nvPr/>
          </p:nvGrpSpPr>
          <p:grpSpPr>
            <a:xfrm>
              <a:off x="4277542" y="2563031"/>
              <a:ext cx="2573504" cy="2162234"/>
              <a:chOff x="3384712" y="3386070"/>
              <a:chExt cx="2334391" cy="1961540"/>
            </a:xfrm>
          </p:grpSpPr>
          <p:grpSp>
            <p:nvGrpSpPr>
              <p:cNvPr id="154" name="Grouper 153"/>
              <p:cNvGrpSpPr/>
              <p:nvPr/>
            </p:nvGrpSpPr>
            <p:grpSpPr>
              <a:xfrm>
                <a:off x="3384712" y="4477966"/>
                <a:ext cx="765027" cy="632418"/>
                <a:chOff x="2173499" y="2974637"/>
                <a:chExt cx="1012173" cy="648758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2173499" y="2982805"/>
                  <a:ext cx="966929" cy="640590"/>
                </a:xfrm>
                <a:prstGeom prst="rect">
                  <a:avLst/>
                </a:prstGeom>
                <a:solidFill>
                  <a:srgbClr val="EEECE1">
                    <a:alpha val="41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FR" sz="1100" dirty="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169" name="Picture 9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24742" y1="15333" x2="24742" y2="15333"/>
                              <a14:foregroundMark x1="23196" y1="20667" x2="23196" y2="20667"/>
                              <a14:foregroundMark x1="21649" y1="37333" x2="21649" y2="37333"/>
                              <a14:foregroundMark x1="31959" y1="42667" x2="31959" y2="42667"/>
                              <a14:foregroundMark x1="20103" y1="26000" x2="20103" y2="26000"/>
                              <a14:foregroundMark x1="23196" y1="25333" x2="23196" y2="2533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0488" y="2974637"/>
                  <a:ext cx="532956" cy="412077"/>
                </a:xfrm>
                <a:prstGeom prst="rect">
                  <a:avLst/>
                </a:prstGeom>
              </p:spPr>
            </p:pic>
            <p:sp>
              <p:nvSpPr>
                <p:cNvPr id="170" name="ZoneTexte 13"/>
                <p:cNvSpPr txBox="1">
                  <a:spLocks noChangeArrowheads="1"/>
                </p:cNvSpPr>
                <p:nvPr/>
              </p:nvSpPr>
              <p:spPr bwMode="auto">
                <a:xfrm>
                  <a:off x="2254396" y="3335069"/>
                  <a:ext cx="931276" cy="190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 dirty="0">
                      <a:solidFill>
                        <a:srgbClr val="000000"/>
                      </a:solidFill>
                    </a:rPr>
                    <a:t>XDS/XCA</a:t>
                  </a:r>
                </a:p>
              </p:txBody>
            </p:sp>
          </p:grpSp>
          <p:grpSp>
            <p:nvGrpSpPr>
              <p:cNvPr id="155" name="Grouper 154"/>
              <p:cNvGrpSpPr/>
              <p:nvPr/>
            </p:nvGrpSpPr>
            <p:grpSpPr>
              <a:xfrm>
                <a:off x="4253248" y="3386070"/>
                <a:ext cx="1465855" cy="666464"/>
                <a:chOff x="3651219" y="2420938"/>
                <a:chExt cx="1465855" cy="666464"/>
              </a:xfrm>
            </p:grpSpPr>
            <p:grpSp>
              <p:nvGrpSpPr>
                <p:cNvPr id="164" name="Grouper 163"/>
                <p:cNvGrpSpPr/>
                <p:nvPr/>
              </p:nvGrpSpPr>
              <p:grpSpPr>
                <a:xfrm>
                  <a:off x="3651219" y="2420938"/>
                  <a:ext cx="1465855" cy="666464"/>
                  <a:chOff x="3651219" y="2420938"/>
                  <a:chExt cx="1465855" cy="666464"/>
                </a:xfrm>
              </p:grpSpPr>
              <p:sp>
                <p:nvSpPr>
                  <p:cNvPr id="166" name="Rectangle 165"/>
                  <p:cNvSpPr/>
                  <p:nvPr/>
                </p:nvSpPr>
                <p:spPr>
                  <a:xfrm>
                    <a:off x="3694910" y="2420938"/>
                    <a:ext cx="1422164" cy="666404"/>
                  </a:xfrm>
                  <a:prstGeom prst="rect">
                    <a:avLst/>
                  </a:prstGeom>
                  <a:solidFill>
                    <a:srgbClr val="EEECE1">
                      <a:alpha val="41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7" name="ZoneTexte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51219" y="2469296"/>
                    <a:ext cx="1451138" cy="6181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r"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 dirty="0">
                        <a:solidFill>
                          <a:srgbClr val="000000"/>
                        </a:solidFill>
                      </a:rPr>
                      <a:t>Information</a:t>
                    </a:r>
                  </a:p>
                  <a:p>
                    <a:pPr algn="r"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 dirty="0">
                        <a:solidFill>
                          <a:srgbClr val="000000"/>
                        </a:solidFill>
                      </a:rPr>
                      <a:t>System and</a:t>
                    </a:r>
                  </a:p>
                  <a:p>
                    <a:pPr algn="r"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 dirty="0">
                        <a:solidFill>
                          <a:srgbClr val="000000"/>
                        </a:solidFill>
                      </a:rPr>
                      <a:t>Search Engine</a:t>
                    </a:r>
                  </a:p>
                </p:txBody>
              </p:sp>
            </p:grpSp>
            <p:pic>
              <p:nvPicPr>
                <p:cNvPr id="165" name="Image 164"/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91525" l="6250" r="100000">
                              <a14:foregroundMark x1="6250" y1="59322" x2="6250" y2="59322"/>
                              <a14:foregroundMark x1="9375" y1="38983" x2="9375" y2="389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734481" y="2511192"/>
                  <a:ext cx="376098" cy="470366"/>
                </a:xfrm>
                <a:prstGeom prst="rect">
                  <a:avLst/>
                </a:prstGeom>
              </p:spPr>
            </p:pic>
          </p:grpSp>
          <p:grpSp>
            <p:nvGrpSpPr>
              <p:cNvPr id="156" name="Grouper 155"/>
              <p:cNvGrpSpPr/>
              <p:nvPr/>
            </p:nvGrpSpPr>
            <p:grpSpPr>
              <a:xfrm>
                <a:off x="3554074" y="3458481"/>
                <a:ext cx="656222" cy="715872"/>
                <a:chOff x="2437740" y="2293737"/>
                <a:chExt cx="1009696" cy="1093304"/>
              </a:xfrm>
            </p:grpSpPr>
            <p:grpSp>
              <p:nvGrpSpPr>
                <p:cNvPr id="160" name="Grouper 159"/>
                <p:cNvGrpSpPr/>
                <p:nvPr/>
              </p:nvGrpSpPr>
              <p:grpSpPr>
                <a:xfrm>
                  <a:off x="2437740" y="2293737"/>
                  <a:ext cx="1009696" cy="1093304"/>
                  <a:chOff x="2437740" y="2293737"/>
                  <a:chExt cx="1009696" cy="1093304"/>
                </a:xfrm>
              </p:grpSpPr>
              <p:sp>
                <p:nvSpPr>
                  <p:cNvPr id="162" name="Rectangle 161"/>
                  <p:cNvSpPr/>
                  <p:nvPr/>
                </p:nvSpPr>
                <p:spPr>
                  <a:xfrm>
                    <a:off x="2437740" y="2293737"/>
                    <a:ext cx="927228" cy="1093304"/>
                  </a:xfrm>
                  <a:prstGeom prst="rect">
                    <a:avLst/>
                  </a:prstGeom>
                  <a:solidFill>
                    <a:srgbClr val="EEECE1">
                      <a:alpha val="41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1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3" name="ZoneTexte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56201" y="2751308"/>
                    <a:ext cx="991235" cy="5663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900" dirty="0">
                        <a:solidFill>
                          <a:srgbClr val="000000"/>
                        </a:solidFill>
                      </a:rPr>
                      <a:t>Metadata</a:t>
                    </a:r>
                  </a:p>
                  <a:p>
                    <a:pPr algn="ctr"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900" dirty="0">
                        <a:solidFill>
                          <a:srgbClr val="000000"/>
                        </a:solidFill>
                      </a:rPr>
                      <a:t>Catalogs</a:t>
                    </a:r>
                    <a:endParaRPr lang="en-US" sz="1050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pic>
              <p:nvPicPr>
                <p:cNvPr id="161" name="Image 160"/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24358" y="2338916"/>
                  <a:ext cx="487623" cy="495771"/>
                </a:xfrm>
                <a:prstGeom prst="rect">
                  <a:avLst/>
                </a:prstGeom>
              </p:spPr>
            </p:pic>
          </p:grpSp>
          <p:grpSp>
            <p:nvGrpSpPr>
              <p:cNvPr id="157" name="Grouper 156"/>
              <p:cNvGrpSpPr/>
              <p:nvPr/>
            </p:nvGrpSpPr>
            <p:grpSpPr>
              <a:xfrm>
                <a:off x="4169276" y="4759385"/>
                <a:ext cx="1009414" cy="588225"/>
                <a:chOff x="7159926" y="3088642"/>
                <a:chExt cx="1080120" cy="720080"/>
              </a:xfrm>
            </p:grpSpPr>
            <p:sp>
              <p:nvSpPr>
                <p:cNvPr id="158" name="Rectangle 157"/>
                <p:cNvSpPr/>
                <p:nvPr/>
              </p:nvSpPr>
              <p:spPr>
                <a:xfrm>
                  <a:off x="7159926" y="3088642"/>
                  <a:ext cx="1080120" cy="720080"/>
                </a:xfrm>
                <a:prstGeom prst="rect">
                  <a:avLst/>
                </a:prstGeom>
                <a:solidFill>
                  <a:srgbClr val="EEECE1">
                    <a:alpha val="41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FR" sz="11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159" name="Image 158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2319" b="96812" l="3161" r="97414">
                              <a14:foregroundMark x1="35632" y1="49855" x2="35632" y2="49855"/>
                              <a14:foregroundMark x1="34195" y1="43478" x2="34195" y2="4347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27638" y="3112476"/>
                  <a:ext cx="544695" cy="53999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6" name="Double flèche horizontale 145"/>
          <p:cNvSpPr/>
          <p:nvPr/>
        </p:nvSpPr>
        <p:spPr>
          <a:xfrm>
            <a:off x="5552011" y="3672762"/>
            <a:ext cx="1620972" cy="378427"/>
          </a:xfrm>
          <a:prstGeom prst="leftRightArrow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66147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prstClr val="black"/>
                </a:solidFill>
              </a:rPr>
              <a:t>FLI@Interoperability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47" name="Double flèche horizontale 146"/>
          <p:cNvSpPr/>
          <p:nvPr/>
        </p:nvSpPr>
        <p:spPr>
          <a:xfrm>
            <a:off x="2087774" y="3690105"/>
            <a:ext cx="1748902" cy="378427"/>
          </a:xfrm>
          <a:prstGeom prst="leftRightArrow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66147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prstClr val="white"/>
                </a:solidFill>
              </a:rPr>
              <a:t>FLI@compute</a:t>
            </a:r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148" name="Image 147" descr="rbso_23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835" y="4803390"/>
            <a:ext cx="645460" cy="1606123"/>
          </a:xfrm>
          <a:prstGeom prst="rect">
            <a:avLst/>
          </a:prstGeom>
        </p:spPr>
      </p:pic>
      <p:pic>
        <p:nvPicPr>
          <p:cNvPr id="149" name="Image 148" descr="skd188803sdc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235" y="5268193"/>
            <a:ext cx="702598" cy="5806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0" name="Double flèche horizontale 149"/>
          <p:cNvSpPr/>
          <p:nvPr/>
        </p:nvSpPr>
        <p:spPr>
          <a:xfrm rot="3929410">
            <a:off x="4560721" y="4774476"/>
            <a:ext cx="837606" cy="378464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66147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</a:rPr>
              <a:t>Submission</a:t>
            </a:r>
          </a:p>
        </p:txBody>
      </p:sp>
      <p:sp>
        <p:nvSpPr>
          <p:cNvPr id="151" name="ZoneTexte 150"/>
          <p:cNvSpPr txBox="1"/>
          <p:nvPr/>
        </p:nvSpPr>
        <p:spPr>
          <a:xfrm>
            <a:off x="4193463" y="4381877"/>
            <a:ext cx="1102012" cy="2192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266147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 err="1">
                <a:solidFill>
                  <a:srgbClr val="000000"/>
                </a:solidFill>
              </a:rPr>
              <a:t>FLI@Access</a:t>
            </a:r>
            <a:endParaRPr lang="en-US" sz="1100" dirty="0">
              <a:solidFill>
                <a:srgbClr val="000000"/>
              </a:solidFill>
            </a:endParaRPr>
          </a:p>
        </p:txBody>
      </p:sp>
      <p:grpSp>
        <p:nvGrpSpPr>
          <p:cNvPr id="186" name="Grouper 185"/>
          <p:cNvGrpSpPr/>
          <p:nvPr/>
        </p:nvGrpSpPr>
        <p:grpSpPr>
          <a:xfrm>
            <a:off x="5775643" y="1436154"/>
            <a:ext cx="2073688" cy="4702330"/>
            <a:chOff x="5775643" y="1436154"/>
            <a:chExt cx="2073688" cy="4702330"/>
          </a:xfrm>
        </p:grpSpPr>
        <p:grpSp>
          <p:nvGrpSpPr>
            <p:cNvPr id="14" name="Group 98"/>
            <p:cNvGrpSpPr>
              <a:grpSpLocks/>
            </p:cNvGrpSpPr>
            <p:nvPr/>
          </p:nvGrpSpPr>
          <p:grpSpPr bwMode="auto">
            <a:xfrm>
              <a:off x="6310887" y="2101864"/>
              <a:ext cx="1293737" cy="1471466"/>
              <a:chOff x="871" y="552"/>
              <a:chExt cx="1091" cy="1241"/>
            </a:xfrm>
          </p:grpSpPr>
          <p:sp>
            <p:nvSpPr>
              <p:cNvPr id="132" name="Rectangle 99"/>
              <p:cNvSpPr>
                <a:spLocks noChangeArrowheads="1"/>
              </p:cNvSpPr>
              <p:nvPr/>
            </p:nvSpPr>
            <p:spPr bwMode="auto">
              <a:xfrm>
                <a:off x="1518" y="1177"/>
                <a:ext cx="412" cy="398"/>
              </a:xfrm>
              <a:prstGeom prst="rect">
                <a:avLst/>
              </a:prstGeom>
              <a:solidFill>
                <a:srgbClr val="729FCF"/>
              </a:solidFill>
              <a:ln w="9525" cap="flat">
                <a:solidFill>
                  <a:srgbClr val="3465A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Text Box 100"/>
              <p:cNvSpPr txBox="1">
                <a:spLocks noChangeArrowheads="1"/>
              </p:cNvSpPr>
              <p:nvPr/>
            </p:nvSpPr>
            <p:spPr bwMode="auto">
              <a:xfrm>
                <a:off x="1483" y="1522"/>
                <a:ext cx="474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b="1" dirty="0">
                  <a:solidFill>
                    <a:srgbClr val="004586"/>
                  </a:solidFill>
                </a:endParaRPr>
              </a:p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i="1" dirty="0">
                    <a:solidFill>
                      <a:srgbClr val="004586"/>
                    </a:solidFill>
                  </a:rPr>
                  <a:t>(instance 1)</a:t>
                </a:r>
              </a:p>
            </p:txBody>
          </p:sp>
          <p:pic>
            <p:nvPicPr>
              <p:cNvPr id="134" name="Picture 101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4" y="552"/>
                <a:ext cx="364" cy="6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35" name="Text Box 102"/>
              <p:cNvSpPr txBox="1">
                <a:spLocks noChangeArrowheads="1"/>
              </p:cNvSpPr>
              <p:nvPr/>
            </p:nvSpPr>
            <p:spPr bwMode="auto">
              <a:xfrm>
                <a:off x="886" y="723"/>
                <a:ext cx="457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Private</a:t>
                </a:r>
              </a:p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servers</a:t>
                </a:r>
              </a:p>
            </p:txBody>
          </p:sp>
          <p:pic>
            <p:nvPicPr>
              <p:cNvPr id="136" name="Picture 103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8" y="1257"/>
                <a:ext cx="212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37" name="Text Box 104"/>
              <p:cNvSpPr txBox="1">
                <a:spLocks noChangeArrowheads="1"/>
              </p:cNvSpPr>
              <p:nvPr/>
            </p:nvSpPr>
            <p:spPr bwMode="auto">
              <a:xfrm>
                <a:off x="1329" y="1418"/>
                <a:ext cx="633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/>
                  <a:t>(</a:t>
                </a:r>
                <a:r>
                  <a:rPr lang="en-US" sz="1100" b="1" i="1" dirty="0"/>
                  <a:t>Psychiatry</a:t>
                </a:r>
                <a:r>
                  <a:rPr lang="en-US" sz="1100" b="1" dirty="0"/>
                  <a:t>)</a:t>
                </a:r>
              </a:p>
            </p:txBody>
          </p:sp>
          <p:pic>
            <p:nvPicPr>
              <p:cNvPr id="139" name="Picture 106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" y="1197"/>
                <a:ext cx="233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40" name="Text Box 107"/>
              <p:cNvSpPr txBox="1">
                <a:spLocks noChangeArrowheads="1"/>
              </p:cNvSpPr>
              <p:nvPr/>
            </p:nvSpPr>
            <p:spPr bwMode="auto">
              <a:xfrm>
                <a:off x="871" y="1128"/>
                <a:ext cx="534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2300DC"/>
                    </a:solidFill>
                  </a:rPr>
                  <a:t>Onto</a:t>
                </a:r>
              </a:p>
              <a:p>
                <a:pPr algn="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 err="1">
                    <a:solidFill>
                      <a:srgbClr val="2300DC"/>
                    </a:solidFill>
                  </a:rPr>
                  <a:t>Neurolog</a:t>
                </a:r>
                <a:endParaRPr lang="en-US" sz="1100" b="1" dirty="0">
                  <a:solidFill>
                    <a:srgbClr val="2300DC"/>
                  </a:solidFill>
                </a:endParaRPr>
              </a:p>
            </p:txBody>
          </p:sp>
          <p:sp>
            <p:nvSpPr>
              <p:cNvPr id="141" name="AutoShape 108"/>
              <p:cNvSpPr>
                <a:spLocks noChangeArrowheads="1"/>
              </p:cNvSpPr>
              <p:nvPr/>
            </p:nvSpPr>
            <p:spPr bwMode="auto">
              <a:xfrm rot="19338606" flipH="1">
                <a:off x="1523" y="881"/>
                <a:ext cx="160" cy="203"/>
              </a:xfrm>
              <a:prstGeom prst="upDownArrow">
                <a:avLst>
                  <a:gd name="adj1" fmla="val 50000"/>
                  <a:gd name="adj2" fmla="val 25258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Text Box 109"/>
              <p:cNvSpPr txBox="1">
                <a:spLocks noChangeArrowheads="1"/>
              </p:cNvSpPr>
              <p:nvPr/>
            </p:nvSpPr>
            <p:spPr bwMode="auto">
              <a:xfrm>
                <a:off x="1568" y="765"/>
                <a:ext cx="307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LAN</a:t>
                </a:r>
              </a:p>
            </p:txBody>
          </p:sp>
        </p:grpSp>
        <p:grpSp>
          <p:nvGrpSpPr>
            <p:cNvPr id="15" name="Group 110"/>
            <p:cNvGrpSpPr>
              <a:grpSpLocks/>
            </p:cNvGrpSpPr>
            <p:nvPr/>
          </p:nvGrpSpPr>
          <p:grpSpPr bwMode="auto">
            <a:xfrm>
              <a:off x="5775643" y="1436154"/>
              <a:ext cx="1581891" cy="936711"/>
              <a:chOff x="2179" y="170"/>
              <a:chExt cx="1334" cy="790"/>
            </a:xfrm>
          </p:grpSpPr>
          <p:sp>
            <p:nvSpPr>
              <p:cNvPr id="122" name="AutoShape 111"/>
              <p:cNvSpPr>
                <a:spLocks noChangeArrowheads="1"/>
              </p:cNvSpPr>
              <p:nvPr/>
            </p:nvSpPr>
            <p:spPr bwMode="auto">
              <a:xfrm>
                <a:off x="2293" y="269"/>
                <a:ext cx="412" cy="398"/>
              </a:xfrm>
              <a:prstGeom prst="roundRect">
                <a:avLst>
                  <a:gd name="adj" fmla="val 250"/>
                </a:avLst>
              </a:prstGeom>
              <a:solidFill>
                <a:srgbClr val="729FCF"/>
              </a:solidFill>
              <a:ln w="9525" cap="flat">
                <a:solidFill>
                  <a:srgbClr val="3465A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Text Box 112"/>
              <p:cNvSpPr txBox="1">
                <a:spLocks noChangeArrowheads="1"/>
              </p:cNvSpPr>
              <p:nvPr/>
            </p:nvSpPr>
            <p:spPr bwMode="auto">
              <a:xfrm>
                <a:off x="2286" y="235"/>
                <a:ext cx="439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 err="1">
                    <a:solidFill>
                      <a:srgbClr val="004586"/>
                    </a:solidFill>
                  </a:rPr>
                  <a:t>ArchiMed</a:t>
                </a:r>
                <a:endParaRPr lang="en-US" sz="1100" b="1" dirty="0">
                  <a:solidFill>
                    <a:srgbClr val="004586"/>
                  </a:solidFill>
                </a:endParaRPr>
              </a:p>
            </p:txBody>
          </p:sp>
          <p:pic>
            <p:nvPicPr>
              <p:cNvPr id="124" name="Picture 113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7" y="170"/>
                <a:ext cx="364" cy="6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25" name="Text Box 114"/>
              <p:cNvSpPr txBox="1">
                <a:spLocks noChangeArrowheads="1"/>
              </p:cNvSpPr>
              <p:nvPr/>
            </p:nvSpPr>
            <p:spPr bwMode="auto">
              <a:xfrm>
                <a:off x="3056" y="431"/>
                <a:ext cx="457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Private</a:t>
                </a:r>
              </a:p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servers</a:t>
                </a:r>
              </a:p>
            </p:txBody>
          </p:sp>
          <p:pic>
            <p:nvPicPr>
              <p:cNvPr id="126" name="Picture 115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" y="398"/>
                <a:ext cx="212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27" name="Text Box 116"/>
              <p:cNvSpPr txBox="1">
                <a:spLocks noChangeArrowheads="1"/>
              </p:cNvSpPr>
              <p:nvPr/>
            </p:nvSpPr>
            <p:spPr bwMode="auto">
              <a:xfrm>
                <a:off x="2179" y="652"/>
                <a:ext cx="620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/>
                  <a:t>(</a:t>
                </a:r>
                <a:r>
                  <a:rPr lang="en-US" sz="1100" b="1" i="1" dirty="0"/>
                  <a:t>Oncology</a:t>
                </a:r>
                <a:r>
                  <a:rPr lang="en-US" sz="1100" b="1" dirty="0"/>
                  <a:t>)</a:t>
                </a:r>
              </a:p>
            </p:txBody>
          </p:sp>
          <p:pic>
            <p:nvPicPr>
              <p:cNvPr id="128" name="Picture 117"/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0" y="253"/>
                <a:ext cx="191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29" name="Freeform 118"/>
              <p:cNvSpPr>
                <a:spLocks noChangeArrowheads="1"/>
              </p:cNvSpPr>
              <p:nvPr/>
            </p:nvSpPr>
            <p:spPr bwMode="auto">
              <a:xfrm rot="5400000">
                <a:off x="2797" y="376"/>
                <a:ext cx="160" cy="204"/>
              </a:xfrm>
              <a:custGeom>
                <a:avLst/>
                <a:gdLst>
                  <a:gd name="T0" fmla="*/ 0 w 712"/>
                  <a:gd name="T1" fmla="*/ 179 h 902"/>
                  <a:gd name="T2" fmla="*/ 355 w 712"/>
                  <a:gd name="T3" fmla="*/ 0 h 902"/>
                  <a:gd name="T4" fmla="*/ 710 w 712"/>
                  <a:gd name="T5" fmla="*/ 179 h 902"/>
                  <a:gd name="T6" fmla="*/ 533 w 712"/>
                  <a:gd name="T7" fmla="*/ 179 h 902"/>
                  <a:gd name="T8" fmla="*/ 533 w 712"/>
                  <a:gd name="T9" fmla="*/ 721 h 902"/>
                  <a:gd name="T10" fmla="*/ 710 w 712"/>
                  <a:gd name="T11" fmla="*/ 721 h 902"/>
                  <a:gd name="T12" fmla="*/ 355 w 712"/>
                  <a:gd name="T13" fmla="*/ 901 h 902"/>
                  <a:gd name="T14" fmla="*/ 0 w 712"/>
                  <a:gd name="T15" fmla="*/ 721 h 902"/>
                  <a:gd name="T16" fmla="*/ 177 w 712"/>
                  <a:gd name="T17" fmla="*/ 721 h 902"/>
                  <a:gd name="T18" fmla="*/ 177 w 712"/>
                  <a:gd name="T19" fmla="*/ 179 h 902"/>
                  <a:gd name="T20" fmla="*/ 0 w 712"/>
                  <a:gd name="T21" fmla="*/ 179 h 902"/>
                  <a:gd name="T22" fmla="*/ 0 w 712"/>
                  <a:gd name="T23" fmla="*/ 0 h 902"/>
                  <a:gd name="T24" fmla="*/ 0 w 712"/>
                  <a:gd name="T25" fmla="*/ 0 h 902"/>
                  <a:gd name="T26" fmla="*/ 711 w 712"/>
                  <a:gd name="T27" fmla="*/ 901 h 902"/>
                  <a:gd name="T28" fmla="*/ 711 w 712"/>
                  <a:gd name="T29" fmla="*/ 901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2" h="902">
                    <a:moveTo>
                      <a:pt x="0" y="179"/>
                    </a:moveTo>
                    <a:lnTo>
                      <a:pt x="355" y="0"/>
                    </a:lnTo>
                    <a:lnTo>
                      <a:pt x="710" y="179"/>
                    </a:lnTo>
                    <a:lnTo>
                      <a:pt x="533" y="179"/>
                    </a:lnTo>
                    <a:lnTo>
                      <a:pt x="533" y="721"/>
                    </a:lnTo>
                    <a:lnTo>
                      <a:pt x="710" y="721"/>
                    </a:lnTo>
                    <a:lnTo>
                      <a:pt x="355" y="901"/>
                    </a:lnTo>
                    <a:lnTo>
                      <a:pt x="0" y="721"/>
                    </a:lnTo>
                    <a:lnTo>
                      <a:pt x="177" y="721"/>
                    </a:lnTo>
                    <a:lnTo>
                      <a:pt x="177" y="179"/>
                    </a:lnTo>
                    <a:lnTo>
                      <a:pt x="0" y="179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711" y="901"/>
                    </a:moveTo>
                    <a:lnTo>
                      <a:pt x="711" y="901"/>
                    </a:lnTo>
                    <a:close/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Text Box 119"/>
              <p:cNvSpPr txBox="1">
                <a:spLocks noChangeArrowheads="1"/>
              </p:cNvSpPr>
              <p:nvPr/>
            </p:nvSpPr>
            <p:spPr bwMode="auto">
              <a:xfrm>
                <a:off x="2738" y="254"/>
                <a:ext cx="307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LAN</a:t>
                </a:r>
              </a:p>
            </p:txBody>
          </p:sp>
          <p:pic>
            <p:nvPicPr>
              <p:cNvPr id="189" name="Picture 117"/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0" y="769"/>
                <a:ext cx="191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6" name="Group 86"/>
            <p:cNvGrpSpPr>
              <a:grpSpLocks/>
            </p:cNvGrpSpPr>
            <p:nvPr/>
          </p:nvGrpSpPr>
          <p:grpSpPr bwMode="auto">
            <a:xfrm>
              <a:off x="6701451" y="3677477"/>
              <a:ext cx="1147880" cy="1510594"/>
              <a:chOff x="1524" y="2063"/>
              <a:chExt cx="968" cy="1274"/>
            </a:xfrm>
          </p:grpSpPr>
          <p:grpSp>
            <p:nvGrpSpPr>
              <p:cNvPr id="111" name="Group 87"/>
              <p:cNvGrpSpPr>
                <a:grpSpLocks/>
              </p:cNvGrpSpPr>
              <p:nvPr/>
            </p:nvGrpSpPr>
            <p:grpSpPr bwMode="auto">
              <a:xfrm>
                <a:off x="1600" y="2723"/>
                <a:ext cx="686" cy="614"/>
                <a:chOff x="1600" y="2723"/>
                <a:chExt cx="686" cy="614"/>
              </a:xfrm>
            </p:grpSpPr>
            <p:pic>
              <p:nvPicPr>
                <p:cNvPr id="120" name="Picture 88"/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0" y="2723"/>
                  <a:ext cx="364" cy="6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1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1829" y="3004"/>
                  <a:ext cx="457" cy="2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55584" rIns="90000" bIns="45000"/>
                <a:lstStyle>
                  <a:lvl1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1pPr>
                  <a:lvl2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2pPr>
                  <a:lvl3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3pPr>
                  <a:lvl4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4pPr>
                  <a:lvl5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5pPr>
                  <a:lvl6pPr marL="25146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6pPr>
                  <a:lvl7pPr marL="29718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7pPr>
                  <a:lvl8pPr marL="34290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8pPr>
                  <a:lvl9pPr marL="38862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9pPr>
                </a:lstStyle>
                <a:p>
                  <a:pPr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srgbClr val="EEECE1"/>
                      </a:solidFill>
                    </a:rPr>
                    <a:t>Private</a:t>
                  </a:r>
                </a:p>
                <a:p>
                  <a:pPr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srgbClr val="EEECE1"/>
                      </a:solidFill>
                    </a:rPr>
                    <a:t>servers</a:t>
                  </a:r>
                </a:p>
              </p:txBody>
            </p:sp>
          </p:grpSp>
          <p:sp>
            <p:nvSpPr>
              <p:cNvPr id="112" name="Rectangle 90"/>
              <p:cNvSpPr>
                <a:spLocks noChangeArrowheads="1"/>
              </p:cNvSpPr>
              <p:nvPr/>
            </p:nvSpPr>
            <p:spPr bwMode="auto">
              <a:xfrm>
                <a:off x="2080" y="2409"/>
                <a:ext cx="412" cy="398"/>
              </a:xfrm>
              <a:prstGeom prst="rect">
                <a:avLst/>
              </a:prstGeom>
              <a:solidFill>
                <a:srgbClr val="729FCF"/>
              </a:solidFill>
              <a:ln w="9525" cap="flat">
                <a:solidFill>
                  <a:srgbClr val="3465A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Text Box 91"/>
              <p:cNvSpPr txBox="1">
                <a:spLocks noChangeArrowheads="1"/>
              </p:cNvSpPr>
              <p:nvPr/>
            </p:nvSpPr>
            <p:spPr bwMode="auto">
              <a:xfrm>
                <a:off x="1901" y="2063"/>
                <a:ext cx="480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b="1" dirty="0">
                  <a:solidFill>
                    <a:srgbClr val="004586"/>
                  </a:solidFill>
                </a:endParaRPr>
              </a:p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i="1" dirty="0">
                    <a:solidFill>
                      <a:srgbClr val="004586"/>
                    </a:solidFill>
                  </a:rPr>
                  <a:t>(instance 2)</a:t>
                </a:r>
              </a:p>
            </p:txBody>
          </p:sp>
          <p:pic>
            <p:nvPicPr>
              <p:cNvPr id="114" name="Picture 92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3" y="2455"/>
                <a:ext cx="212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15" name="Text Box 93"/>
              <p:cNvSpPr txBox="1">
                <a:spLocks noChangeArrowheads="1"/>
              </p:cNvSpPr>
              <p:nvPr/>
            </p:nvSpPr>
            <p:spPr bwMode="auto">
              <a:xfrm>
                <a:off x="2121" y="2620"/>
                <a:ext cx="320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/>
                  <a:t>(</a:t>
                </a:r>
                <a:r>
                  <a:rPr lang="en-US" sz="1100" b="1" i="1" dirty="0"/>
                  <a:t>MS</a:t>
                </a:r>
                <a:r>
                  <a:rPr lang="en-US" sz="1100" b="1" dirty="0"/>
                  <a:t>)</a:t>
                </a:r>
              </a:p>
            </p:txBody>
          </p:sp>
          <p:pic>
            <p:nvPicPr>
              <p:cNvPr id="116" name="Picture 94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9" y="2462"/>
                <a:ext cx="233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17" name="Text Box 95"/>
              <p:cNvSpPr txBox="1">
                <a:spLocks noChangeArrowheads="1"/>
              </p:cNvSpPr>
              <p:nvPr/>
            </p:nvSpPr>
            <p:spPr bwMode="auto">
              <a:xfrm>
                <a:off x="1524" y="2386"/>
                <a:ext cx="534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2300DC"/>
                    </a:solidFill>
                  </a:rPr>
                  <a:t>Onto</a:t>
                </a:r>
              </a:p>
              <a:p>
                <a:pPr algn="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 err="1">
                    <a:solidFill>
                      <a:srgbClr val="2300DC"/>
                    </a:solidFill>
                  </a:rPr>
                  <a:t>Neurolog</a:t>
                </a:r>
                <a:endParaRPr lang="en-US" sz="1100" b="1" dirty="0">
                  <a:solidFill>
                    <a:srgbClr val="2300DC"/>
                  </a:solidFill>
                </a:endParaRPr>
              </a:p>
            </p:txBody>
          </p:sp>
          <p:sp>
            <p:nvSpPr>
              <p:cNvPr id="118" name="AutoShape 96"/>
              <p:cNvSpPr>
                <a:spLocks noChangeArrowheads="1"/>
              </p:cNvSpPr>
              <p:nvPr/>
            </p:nvSpPr>
            <p:spPr bwMode="auto">
              <a:xfrm rot="2431511" flipH="1">
                <a:off x="1915" y="2754"/>
                <a:ext cx="160" cy="260"/>
              </a:xfrm>
              <a:prstGeom prst="upDownArrow">
                <a:avLst>
                  <a:gd name="adj1" fmla="val 50000"/>
                  <a:gd name="adj2" fmla="val 32350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Text Box 97"/>
              <p:cNvSpPr txBox="1">
                <a:spLocks noChangeArrowheads="1"/>
              </p:cNvSpPr>
              <p:nvPr/>
            </p:nvSpPr>
            <p:spPr bwMode="auto">
              <a:xfrm>
                <a:off x="1973" y="2841"/>
                <a:ext cx="307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LAN</a:t>
                </a:r>
              </a:p>
            </p:txBody>
          </p:sp>
        </p:grpSp>
        <p:grpSp>
          <p:nvGrpSpPr>
            <p:cNvPr id="17" name="Group 60"/>
            <p:cNvGrpSpPr>
              <a:grpSpLocks/>
            </p:cNvGrpSpPr>
            <p:nvPr/>
          </p:nvGrpSpPr>
          <p:grpSpPr bwMode="auto">
            <a:xfrm>
              <a:off x="5969469" y="5091502"/>
              <a:ext cx="1484654" cy="1046982"/>
              <a:chOff x="2557" y="3502"/>
              <a:chExt cx="1252" cy="883"/>
            </a:xfrm>
          </p:grpSpPr>
          <p:sp>
            <p:nvSpPr>
              <p:cNvPr id="101" name="Rectangle 61"/>
              <p:cNvSpPr>
                <a:spLocks noChangeArrowheads="1"/>
              </p:cNvSpPr>
              <p:nvPr/>
            </p:nvSpPr>
            <p:spPr bwMode="auto">
              <a:xfrm>
                <a:off x="2578" y="3823"/>
                <a:ext cx="412" cy="398"/>
              </a:xfrm>
              <a:prstGeom prst="rect">
                <a:avLst/>
              </a:prstGeom>
              <a:solidFill>
                <a:srgbClr val="729FCF"/>
              </a:solidFill>
              <a:ln w="9525" cap="flat">
                <a:solidFill>
                  <a:srgbClr val="3465A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Text Box 63"/>
              <p:cNvSpPr txBox="1">
                <a:spLocks noChangeArrowheads="1"/>
              </p:cNvSpPr>
              <p:nvPr/>
            </p:nvSpPr>
            <p:spPr bwMode="auto">
              <a:xfrm>
                <a:off x="2566" y="3681"/>
                <a:ext cx="421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 err="1">
                    <a:solidFill>
                      <a:srgbClr val="004586"/>
                    </a:solidFill>
                  </a:rPr>
                  <a:t>CATIdb</a:t>
                </a:r>
                <a:endParaRPr lang="en-US" sz="1100" b="1" dirty="0">
                  <a:solidFill>
                    <a:srgbClr val="004586"/>
                  </a:solidFill>
                </a:endParaRPr>
              </a:p>
            </p:txBody>
          </p:sp>
          <p:pic>
            <p:nvPicPr>
              <p:cNvPr id="103" name="Picture 66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5" y="3603"/>
                <a:ext cx="364" cy="6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04" name="Text Box 67"/>
              <p:cNvSpPr txBox="1">
                <a:spLocks noChangeArrowheads="1"/>
              </p:cNvSpPr>
              <p:nvPr/>
            </p:nvSpPr>
            <p:spPr bwMode="auto">
              <a:xfrm>
                <a:off x="3020" y="4000"/>
                <a:ext cx="442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Private</a:t>
                </a:r>
              </a:p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servers</a:t>
                </a:r>
              </a:p>
            </p:txBody>
          </p:sp>
          <p:pic>
            <p:nvPicPr>
              <p:cNvPr id="105" name="Picture 68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9" y="3857"/>
                <a:ext cx="212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06" name="Text Box 69"/>
              <p:cNvSpPr txBox="1">
                <a:spLocks noChangeArrowheads="1"/>
              </p:cNvSpPr>
              <p:nvPr/>
            </p:nvSpPr>
            <p:spPr bwMode="auto">
              <a:xfrm>
                <a:off x="2557" y="4222"/>
                <a:ext cx="442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/>
                  <a:t>(</a:t>
                </a:r>
                <a:r>
                  <a:rPr lang="en-US" sz="1100" b="1" i="1" dirty="0"/>
                  <a:t>Memory</a:t>
                </a:r>
                <a:r>
                  <a:rPr lang="en-US" sz="1100" b="1" dirty="0"/>
                  <a:t>)</a:t>
                </a:r>
              </a:p>
            </p:txBody>
          </p:sp>
          <p:cxnSp>
            <p:nvCxnSpPr>
              <p:cNvPr id="107" name="AutoShape 78"/>
              <p:cNvCxnSpPr>
                <a:cxnSpLocks noChangeShapeType="1"/>
              </p:cNvCxnSpPr>
              <p:nvPr/>
            </p:nvCxnSpPr>
            <p:spPr bwMode="auto">
              <a:xfrm flipH="1" flipV="1">
                <a:off x="3443" y="3502"/>
                <a:ext cx="58" cy="80"/>
              </a:xfrm>
              <a:prstGeom prst="straightConnector1">
                <a:avLst/>
              </a:prstGeom>
              <a:noFill/>
              <a:ln w="9525" cap="flat">
                <a:solidFill>
                  <a:srgbClr val="0066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110" name="Text Box 85"/>
              <p:cNvSpPr txBox="1">
                <a:spLocks noChangeArrowheads="1"/>
              </p:cNvSpPr>
              <p:nvPr/>
            </p:nvSpPr>
            <p:spPr bwMode="auto">
              <a:xfrm>
                <a:off x="3054" y="3687"/>
                <a:ext cx="307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LAN</a:t>
                </a:r>
              </a:p>
            </p:txBody>
          </p:sp>
        </p:grpSp>
        <p:sp>
          <p:nvSpPr>
            <p:cNvPr id="18" name="AutoShape 96"/>
            <p:cNvSpPr>
              <a:spLocks noChangeArrowheads="1"/>
            </p:cNvSpPr>
            <p:nvPr/>
          </p:nvSpPr>
          <p:spPr bwMode="auto">
            <a:xfrm rot="15656867">
              <a:off x="6677083" y="5484843"/>
              <a:ext cx="189714" cy="308315"/>
            </a:xfrm>
            <a:prstGeom prst="upDownArrow">
              <a:avLst>
                <a:gd name="adj1" fmla="val 50000"/>
                <a:gd name="adj2" fmla="val 32350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1266147" fontAlgn="auto">
                <a:spcBef>
                  <a:spcPts val="0"/>
                </a:spcBef>
                <a:spcAft>
                  <a:spcPts val="0"/>
                </a:spcAft>
              </a:pPr>
              <a:endParaRPr lang="fr-FR"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84" name="Grouper 183"/>
          <p:cNvGrpSpPr/>
          <p:nvPr/>
        </p:nvGrpSpPr>
        <p:grpSpPr>
          <a:xfrm>
            <a:off x="1365149" y="1457604"/>
            <a:ext cx="2844700" cy="4735399"/>
            <a:chOff x="1365149" y="1457604"/>
            <a:chExt cx="2844700" cy="4735399"/>
          </a:xfrm>
        </p:grpSpPr>
        <p:grpSp>
          <p:nvGrpSpPr>
            <p:cNvPr id="19" name="Grouper 18"/>
            <p:cNvGrpSpPr/>
            <p:nvPr/>
          </p:nvGrpSpPr>
          <p:grpSpPr>
            <a:xfrm>
              <a:off x="2022217" y="1457604"/>
              <a:ext cx="1987445" cy="682971"/>
              <a:chOff x="6294026" y="903296"/>
              <a:chExt cx="2660650" cy="914403"/>
            </a:xfrm>
          </p:grpSpPr>
          <p:grpSp>
            <p:nvGrpSpPr>
              <p:cNvPr id="79" name="Grouper 78"/>
              <p:cNvGrpSpPr/>
              <p:nvPr/>
            </p:nvGrpSpPr>
            <p:grpSpPr>
              <a:xfrm>
                <a:off x="7594365" y="1171517"/>
                <a:ext cx="738187" cy="631825"/>
                <a:chOff x="6051550" y="2055813"/>
                <a:chExt cx="738187" cy="631825"/>
              </a:xfrm>
            </p:grpSpPr>
            <p:sp>
              <p:nvSpPr>
                <p:cNvPr id="89" name="Rectangle 40"/>
                <p:cNvSpPr>
                  <a:spLocks noChangeArrowheads="1"/>
                </p:cNvSpPr>
                <p:nvPr/>
              </p:nvSpPr>
              <p:spPr bwMode="auto">
                <a:xfrm>
                  <a:off x="6091238" y="2055813"/>
                  <a:ext cx="654050" cy="631825"/>
                </a:xfrm>
                <a:prstGeom prst="rect">
                  <a:avLst/>
                </a:prstGeom>
                <a:solidFill>
                  <a:srgbClr val="33CC66"/>
                </a:solidFill>
                <a:ln w="9525" cap="flat">
                  <a:solidFill>
                    <a:srgbClr val="355E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FR" sz="1200">
                    <a:solidFill>
                      <a:srgbClr val="4BACC6">
                        <a:lumMod val="20000"/>
                        <a:lumOff val="80000"/>
                      </a:srgbClr>
                    </a:solidFill>
                    <a:latin typeface="Calibri"/>
                  </a:endParaRPr>
                </a:p>
              </p:txBody>
            </p:sp>
            <p:grpSp>
              <p:nvGrpSpPr>
                <p:cNvPr id="90" name="Group 44"/>
                <p:cNvGrpSpPr>
                  <a:grpSpLocks/>
                </p:cNvGrpSpPr>
                <p:nvPr/>
              </p:nvGrpSpPr>
              <p:grpSpPr bwMode="auto">
                <a:xfrm>
                  <a:off x="6051550" y="2081213"/>
                  <a:ext cx="738187" cy="357188"/>
                  <a:chOff x="3812" y="1311"/>
                  <a:chExt cx="465" cy="225"/>
                </a:xfrm>
              </p:grpSpPr>
              <p:sp>
                <p:nvSpPr>
                  <p:cNvPr id="91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869" y="1379"/>
                    <a:ext cx="75" cy="75"/>
                  </a:xfrm>
                  <a:prstGeom prst="rect">
                    <a:avLst/>
                  </a:prstGeom>
                  <a:solidFill>
                    <a:srgbClr val="729FCF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2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003" y="1311"/>
                    <a:ext cx="75" cy="7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3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4005" y="1460"/>
                    <a:ext cx="76" cy="75"/>
                  </a:xfrm>
                  <a:prstGeom prst="rect">
                    <a:avLst/>
                  </a:prstGeom>
                  <a:solidFill>
                    <a:srgbClr val="B3B3B3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4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4147" y="1376"/>
                    <a:ext cx="76" cy="75"/>
                  </a:xfrm>
                  <a:prstGeom prst="rect">
                    <a:avLst/>
                  </a:prstGeom>
                  <a:solidFill>
                    <a:srgbClr val="23FF23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95" name="AutoShape 49"/>
                  <p:cNvCxnSpPr>
                    <a:cxnSpLocks noChangeShapeType="1"/>
                    <a:stCxn id="94" idx="1"/>
                    <a:endCxn id="92" idx="3"/>
                  </p:cNvCxnSpPr>
                  <p:nvPr/>
                </p:nvCxnSpPr>
                <p:spPr bwMode="auto">
                  <a:xfrm flipH="1" flipV="1">
                    <a:off x="4079" y="1349"/>
                    <a:ext cx="67" cy="64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6" name="AutoShape 50"/>
                  <p:cNvCxnSpPr>
                    <a:cxnSpLocks noChangeShapeType="1"/>
                    <a:stCxn id="94" idx="1"/>
                    <a:endCxn id="93" idx="3"/>
                  </p:cNvCxnSpPr>
                  <p:nvPr/>
                </p:nvCxnSpPr>
                <p:spPr bwMode="auto">
                  <a:xfrm flipH="1">
                    <a:off x="4081" y="1414"/>
                    <a:ext cx="65" cy="83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7" name="AutoShape 51"/>
                  <p:cNvCxnSpPr>
                    <a:cxnSpLocks noChangeShapeType="1"/>
                    <a:stCxn id="92" idx="1"/>
                    <a:endCxn id="91" idx="3"/>
                  </p:cNvCxnSpPr>
                  <p:nvPr/>
                </p:nvCxnSpPr>
                <p:spPr bwMode="auto">
                  <a:xfrm flipH="1">
                    <a:off x="3946" y="1349"/>
                    <a:ext cx="56" cy="68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8" name="AutoShape 52"/>
                  <p:cNvCxnSpPr>
                    <a:cxnSpLocks noChangeShapeType="1"/>
                    <a:stCxn id="93" idx="1"/>
                    <a:endCxn id="91" idx="3"/>
                  </p:cNvCxnSpPr>
                  <p:nvPr/>
                </p:nvCxnSpPr>
                <p:spPr bwMode="auto">
                  <a:xfrm flipH="1" flipV="1">
                    <a:off x="3946" y="1418"/>
                    <a:ext cx="58" cy="80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9" name="AutoShape 53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812" y="1418"/>
                    <a:ext cx="54" cy="0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0" name="AutoShape 5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223" y="1418"/>
                    <a:ext cx="54" cy="0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80" name="Group 39"/>
              <p:cNvGrpSpPr>
                <a:grpSpLocks/>
              </p:cNvGrpSpPr>
              <p:nvPr/>
            </p:nvGrpSpPr>
            <p:grpSpPr bwMode="auto">
              <a:xfrm>
                <a:off x="6294026" y="903296"/>
                <a:ext cx="2660650" cy="914403"/>
                <a:chOff x="4824" y="1519"/>
                <a:chExt cx="1676" cy="576"/>
              </a:xfrm>
            </p:grpSpPr>
            <p:sp>
              <p:nvSpPr>
                <p:cNvPr id="81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5647" y="1932"/>
                  <a:ext cx="427" cy="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55584" rIns="90000" bIns="45000"/>
                <a:lstStyle/>
                <a:p>
                  <a:pPr algn="ctr"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prstClr val="black"/>
                      </a:solidFill>
                      <a:latin typeface="Calibri"/>
                    </a:rPr>
                    <a:t>(</a:t>
                  </a:r>
                  <a:r>
                    <a:rPr lang="en-US" sz="1100" b="1" i="1" dirty="0">
                      <a:solidFill>
                        <a:prstClr val="black"/>
                      </a:solidFill>
                      <a:latin typeface="Calibri"/>
                    </a:rPr>
                    <a:t>MOTEUR</a:t>
                  </a:r>
                  <a:r>
                    <a:rPr lang="en-US" sz="1100" b="1" dirty="0">
                      <a:solidFill>
                        <a:prstClr val="black"/>
                      </a:solidFill>
                      <a:latin typeface="Calibri"/>
                    </a:rPr>
                    <a:t>)</a:t>
                  </a:r>
                </a:p>
              </p:txBody>
            </p:sp>
            <p:sp>
              <p:nvSpPr>
                <p:cNvPr id="84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5577" y="1519"/>
                  <a:ext cx="592" cy="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55584" rIns="90000" bIns="45000"/>
                <a:lstStyle>
                  <a:lvl1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1pPr>
                  <a:lvl2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2pPr>
                  <a:lvl3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3pPr>
                  <a:lvl4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4pPr>
                  <a:lvl5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5pPr>
                  <a:lvl6pPr marL="25146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6pPr>
                  <a:lvl7pPr marL="29718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7pPr>
                  <a:lvl8pPr marL="34290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8pPr>
                  <a:lvl9pPr marL="38862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9pPr>
                </a:lstStyle>
                <a:p>
                  <a:pPr algn="ctr"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VIP</a:t>
                  </a:r>
                </a:p>
              </p:txBody>
            </p:sp>
            <p:pic>
              <p:nvPicPr>
                <p:cNvPr id="85" name="Picture 56"/>
                <p:cNvPicPr>
                  <a:picLocks noChangeAspect="1" noChangeArrowheads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66" y="1815"/>
                  <a:ext cx="233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86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6008" y="1569"/>
                  <a:ext cx="492" cy="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55584" rIns="90000" bIns="45000"/>
                <a:lstStyle>
                  <a:lvl1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1pPr>
                  <a:lvl2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2pPr>
                  <a:lvl3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3pPr>
                  <a:lvl4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4pPr>
                  <a:lvl5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5pPr>
                  <a:lvl6pPr marL="25146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6pPr>
                  <a:lvl7pPr marL="29718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7pPr>
                  <a:lvl8pPr marL="34290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8pPr>
                  <a:lvl9pPr marL="38862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9pPr>
                </a:lstStyle>
                <a:p>
                  <a:pPr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 err="1">
                      <a:solidFill>
                        <a:srgbClr val="2300DC"/>
                      </a:solidFill>
                    </a:rPr>
                    <a:t>OntoVIP</a:t>
                  </a:r>
                  <a:endParaRPr lang="en-US" sz="1100" b="1" dirty="0">
                    <a:solidFill>
                      <a:srgbClr val="2300DC"/>
                    </a:solidFill>
                  </a:endParaRPr>
                </a:p>
              </p:txBody>
            </p:sp>
            <p:sp>
              <p:nvSpPr>
                <p:cNvPr id="87" name="AutoShape 58"/>
                <p:cNvSpPr>
                  <a:spLocks noChangeArrowheads="1"/>
                </p:cNvSpPr>
                <p:nvPr/>
              </p:nvSpPr>
              <p:spPr bwMode="auto">
                <a:xfrm rot="595639">
                  <a:off x="4824" y="1751"/>
                  <a:ext cx="760" cy="194"/>
                </a:xfrm>
                <a:prstGeom prst="leftRightArrow">
                  <a:avLst>
                    <a:gd name="adj1" fmla="val 50000"/>
                    <a:gd name="adj2" fmla="val 51308"/>
                  </a:avLst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FR" sz="1200">
                    <a:solidFill>
                      <a:srgbClr val="4BACC6">
                        <a:lumMod val="20000"/>
                        <a:lumOff val="80000"/>
                      </a:srgbClr>
                    </a:solidFill>
                  </a:endParaRPr>
                </a:p>
              </p:txBody>
            </p:sp>
            <p:sp>
              <p:nvSpPr>
                <p:cNvPr id="88" name="Text Box 59"/>
                <p:cNvSpPr txBox="1">
                  <a:spLocks noChangeArrowheads="1"/>
                </p:cNvSpPr>
                <p:nvPr/>
              </p:nvSpPr>
              <p:spPr bwMode="auto">
                <a:xfrm rot="653777">
                  <a:off x="5019" y="1599"/>
                  <a:ext cx="465" cy="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55584" rIns="90000" bIns="45000"/>
                <a:lstStyle>
                  <a:lvl1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1pPr>
                  <a:lvl2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2pPr>
                  <a:lvl3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3pPr>
                  <a:lvl4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4pPr>
                  <a:lvl5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5pPr>
                  <a:lvl6pPr marL="25146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6pPr>
                  <a:lvl7pPr marL="29718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7pPr>
                  <a:lvl8pPr marL="34290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8pPr>
                  <a:lvl9pPr marL="38862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9pPr>
                </a:lstStyle>
                <a:p>
                  <a:pPr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</a:rPr>
                    <a:t>Internet</a:t>
                  </a:r>
                </a:p>
              </p:txBody>
            </p:sp>
          </p:grpSp>
        </p:grpSp>
        <p:grpSp>
          <p:nvGrpSpPr>
            <p:cNvPr id="20" name="Grouper 19"/>
            <p:cNvGrpSpPr/>
            <p:nvPr/>
          </p:nvGrpSpPr>
          <p:grpSpPr>
            <a:xfrm>
              <a:off x="1365149" y="3741997"/>
              <a:ext cx="624931" cy="1377725"/>
              <a:chOff x="7895562" y="3555901"/>
              <a:chExt cx="836613" cy="1844585"/>
            </a:xfrm>
          </p:grpSpPr>
          <p:pic>
            <p:nvPicPr>
              <p:cNvPr id="61" name="Picture 23"/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5562" y="4648964"/>
                <a:ext cx="836613" cy="668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62" name="Text Box 24"/>
              <p:cNvSpPr txBox="1">
                <a:spLocks noChangeArrowheads="1"/>
              </p:cNvSpPr>
              <p:nvPr/>
            </p:nvSpPr>
            <p:spPr bwMode="auto">
              <a:xfrm>
                <a:off x="8094530" y="4754454"/>
                <a:ext cx="390525" cy="258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/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  <a:latin typeface="Calibri"/>
                  </a:rPr>
                  <a:t>PC</a:t>
                </a:r>
              </a:p>
            </p:txBody>
          </p:sp>
          <p:cxnSp>
            <p:nvCxnSpPr>
              <p:cNvPr id="63" name="AutoShape 25"/>
              <p:cNvCxnSpPr>
                <a:cxnSpLocks noChangeShapeType="1"/>
                <a:stCxn id="67" idx="1"/>
                <a:endCxn id="61" idx="0"/>
              </p:cNvCxnSpPr>
              <p:nvPr/>
            </p:nvCxnSpPr>
            <p:spPr bwMode="auto">
              <a:xfrm>
                <a:off x="7952027" y="4160014"/>
                <a:ext cx="361842" cy="488950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64" name="Grouper 63"/>
              <p:cNvGrpSpPr/>
              <p:nvPr/>
            </p:nvGrpSpPr>
            <p:grpSpPr>
              <a:xfrm>
                <a:off x="7908101" y="3844102"/>
                <a:ext cx="738188" cy="631825"/>
                <a:chOff x="6826250" y="4540250"/>
                <a:chExt cx="738188" cy="631825"/>
              </a:xfrm>
            </p:grpSpPr>
            <p:sp>
              <p:nvSpPr>
                <p:cNvPr id="67" name="Rectangle 21"/>
                <p:cNvSpPr>
                  <a:spLocks noChangeArrowheads="1"/>
                </p:cNvSpPr>
                <p:nvPr/>
              </p:nvSpPr>
              <p:spPr bwMode="auto">
                <a:xfrm>
                  <a:off x="6870175" y="4540250"/>
                  <a:ext cx="654050" cy="631825"/>
                </a:xfrm>
                <a:prstGeom prst="rect">
                  <a:avLst/>
                </a:prstGeom>
                <a:solidFill>
                  <a:srgbClr val="33CC66"/>
                </a:solidFill>
                <a:ln w="9525" cap="flat">
                  <a:solidFill>
                    <a:srgbClr val="355E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F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68" name="Group 26"/>
                <p:cNvGrpSpPr>
                  <a:grpSpLocks/>
                </p:cNvGrpSpPr>
                <p:nvPr/>
              </p:nvGrpSpPr>
              <p:grpSpPr bwMode="auto">
                <a:xfrm>
                  <a:off x="6826250" y="4746625"/>
                  <a:ext cx="738188" cy="357188"/>
                  <a:chOff x="4300" y="2990"/>
                  <a:chExt cx="465" cy="225"/>
                </a:xfrm>
              </p:grpSpPr>
              <p:sp>
                <p:nvSpPr>
                  <p:cNvPr id="69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357" y="3058"/>
                    <a:ext cx="75" cy="75"/>
                  </a:xfrm>
                  <a:prstGeom prst="rect">
                    <a:avLst/>
                  </a:prstGeom>
                  <a:solidFill>
                    <a:srgbClr val="729FCF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0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4491" y="2990"/>
                    <a:ext cx="75" cy="7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1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492" y="3139"/>
                    <a:ext cx="76" cy="75"/>
                  </a:xfrm>
                  <a:prstGeom prst="rect">
                    <a:avLst/>
                  </a:prstGeom>
                  <a:solidFill>
                    <a:srgbClr val="B3B3B3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2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4635" y="3055"/>
                    <a:ext cx="76" cy="75"/>
                  </a:xfrm>
                  <a:prstGeom prst="rect">
                    <a:avLst/>
                  </a:prstGeom>
                  <a:solidFill>
                    <a:srgbClr val="23FF23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73" name="AutoShape 31"/>
                  <p:cNvCxnSpPr>
                    <a:cxnSpLocks noChangeShapeType="1"/>
                    <a:stCxn id="72" idx="1"/>
                    <a:endCxn id="70" idx="3"/>
                  </p:cNvCxnSpPr>
                  <p:nvPr/>
                </p:nvCxnSpPr>
                <p:spPr bwMode="auto">
                  <a:xfrm flipH="1" flipV="1">
                    <a:off x="4567" y="3028"/>
                    <a:ext cx="67" cy="64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4" name="AutoShape 32"/>
                  <p:cNvCxnSpPr>
                    <a:cxnSpLocks noChangeShapeType="1"/>
                    <a:stCxn id="72" idx="1"/>
                    <a:endCxn id="71" idx="3"/>
                  </p:cNvCxnSpPr>
                  <p:nvPr/>
                </p:nvCxnSpPr>
                <p:spPr bwMode="auto">
                  <a:xfrm flipH="1">
                    <a:off x="4569" y="3093"/>
                    <a:ext cx="65" cy="83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5" name="AutoShape 33"/>
                  <p:cNvCxnSpPr>
                    <a:cxnSpLocks noChangeShapeType="1"/>
                    <a:stCxn id="70" idx="1"/>
                    <a:endCxn id="69" idx="3"/>
                  </p:cNvCxnSpPr>
                  <p:nvPr/>
                </p:nvCxnSpPr>
                <p:spPr bwMode="auto">
                  <a:xfrm flipH="1">
                    <a:off x="4433" y="3028"/>
                    <a:ext cx="56" cy="68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6" name="AutoShape 34"/>
                  <p:cNvCxnSpPr>
                    <a:cxnSpLocks noChangeShapeType="1"/>
                    <a:stCxn id="71" idx="1"/>
                    <a:endCxn id="69" idx="3"/>
                  </p:cNvCxnSpPr>
                  <p:nvPr/>
                </p:nvCxnSpPr>
                <p:spPr bwMode="auto">
                  <a:xfrm flipH="1" flipV="1">
                    <a:off x="4433" y="3097"/>
                    <a:ext cx="58" cy="80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7" name="AutoShape 3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300" y="3097"/>
                    <a:ext cx="54" cy="0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8" name="AutoShape 3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711" y="3097"/>
                    <a:ext cx="54" cy="0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sp>
            <p:nvSpPr>
              <p:cNvPr id="65" name="Text Box 37"/>
              <p:cNvSpPr txBox="1">
                <a:spLocks noChangeArrowheads="1"/>
              </p:cNvSpPr>
              <p:nvPr/>
            </p:nvSpPr>
            <p:spPr bwMode="auto">
              <a:xfrm>
                <a:off x="7944083" y="3555901"/>
                <a:ext cx="673102" cy="258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 err="1">
                    <a:solidFill>
                      <a:schemeClr val="accent3">
                        <a:lumMod val="75000"/>
                      </a:schemeClr>
                    </a:solidFill>
                  </a:rPr>
                  <a:t>MedInria</a:t>
                </a:r>
                <a:endParaRPr lang="en-US" sz="11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6" name="Text Box 22"/>
              <p:cNvSpPr txBox="1">
                <a:spLocks noChangeArrowheads="1"/>
              </p:cNvSpPr>
              <p:nvPr/>
            </p:nvSpPr>
            <p:spPr bwMode="auto">
              <a:xfrm>
                <a:off x="8008995" y="5165302"/>
                <a:ext cx="649111" cy="235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prstClr val="black"/>
                    </a:solidFill>
                  </a:rPr>
                  <a:t>(</a:t>
                </a:r>
                <a:r>
                  <a:rPr lang="en-US" sz="1100" b="1" i="1" dirty="0">
                    <a:solidFill>
                      <a:prstClr val="black"/>
                    </a:solidFill>
                  </a:rPr>
                  <a:t>ITK/ANIMA</a:t>
                </a:r>
                <a:r>
                  <a:rPr lang="en-US" sz="1100" b="1" dirty="0">
                    <a:solidFill>
                      <a:prstClr val="black"/>
                    </a:solidFill>
                  </a:rPr>
                  <a:t>)</a:t>
                </a:r>
              </a:p>
            </p:txBody>
          </p:sp>
        </p:grpSp>
        <p:grpSp>
          <p:nvGrpSpPr>
            <p:cNvPr id="21" name="Grouper 20"/>
            <p:cNvGrpSpPr/>
            <p:nvPr/>
          </p:nvGrpSpPr>
          <p:grpSpPr>
            <a:xfrm>
              <a:off x="1370388" y="2312278"/>
              <a:ext cx="754288" cy="1253583"/>
              <a:chOff x="8463591" y="2277629"/>
              <a:chExt cx="1113221" cy="1850096"/>
            </a:xfrm>
          </p:grpSpPr>
          <p:grpSp>
            <p:nvGrpSpPr>
              <p:cNvPr id="42" name="Grouper 41"/>
              <p:cNvGrpSpPr/>
              <p:nvPr/>
            </p:nvGrpSpPr>
            <p:grpSpPr>
              <a:xfrm>
                <a:off x="8463591" y="2277629"/>
                <a:ext cx="1113221" cy="1850096"/>
                <a:chOff x="7754098" y="2326629"/>
                <a:chExt cx="1009788" cy="1678373"/>
              </a:xfrm>
            </p:grpSpPr>
            <p:grpSp>
              <p:nvGrpSpPr>
                <p:cNvPr id="44" name="Grouper 43"/>
                <p:cNvGrpSpPr/>
                <p:nvPr/>
              </p:nvGrpSpPr>
              <p:grpSpPr>
                <a:xfrm>
                  <a:off x="7967019" y="2593036"/>
                  <a:ext cx="738188" cy="878297"/>
                  <a:chOff x="7788278" y="2583628"/>
                  <a:chExt cx="738188" cy="878297"/>
                </a:xfrm>
              </p:grpSpPr>
              <p:sp>
                <p:nvSpPr>
                  <p:cNvPr id="48" name="Rectangle 3"/>
                  <p:cNvSpPr>
                    <a:spLocks noChangeArrowheads="1"/>
                  </p:cNvSpPr>
                  <p:nvPr/>
                </p:nvSpPr>
                <p:spPr bwMode="auto">
                  <a:xfrm>
                    <a:off x="7831140" y="2583628"/>
                    <a:ext cx="654050" cy="631825"/>
                  </a:xfrm>
                  <a:prstGeom prst="rect">
                    <a:avLst/>
                  </a:prstGeom>
                  <a:solidFill>
                    <a:srgbClr val="33CC66"/>
                  </a:solidFill>
                  <a:ln w="9525" cap="flat">
                    <a:solidFill>
                      <a:srgbClr val="355E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49" name="AutoShape 7"/>
                  <p:cNvCxnSpPr>
                    <a:cxnSpLocks noChangeShapeType="1"/>
                    <a:stCxn id="48" idx="2"/>
                  </p:cNvCxnSpPr>
                  <p:nvPr/>
                </p:nvCxnSpPr>
                <p:spPr bwMode="auto">
                  <a:xfrm flipH="1">
                    <a:off x="8156222" y="3215453"/>
                    <a:ext cx="1943" cy="246472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50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7788278" y="2675703"/>
                    <a:ext cx="738188" cy="357188"/>
                    <a:chOff x="4266" y="2284"/>
                    <a:chExt cx="465" cy="225"/>
                  </a:xfrm>
                </p:grpSpPr>
                <p:sp>
                  <p:nvSpPr>
                    <p:cNvPr id="51" name="Rectangle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3" y="2353"/>
                      <a:ext cx="75" cy="75"/>
                    </a:xfrm>
                    <a:prstGeom prst="rect">
                      <a:avLst/>
                    </a:prstGeom>
                    <a:solidFill>
                      <a:srgbClr val="729FCF"/>
                    </a:solidFill>
                    <a:ln w="9525" cap="flat">
                      <a:solidFill>
                        <a:srgbClr val="3465A4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1266147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2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2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7" y="2284"/>
                      <a:ext cx="75" cy="7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 cap="flat">
                      <a:solidFill>
                        <a:srgbClr val="3465A4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1266147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2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3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8" y="2434"/>
                      <a:ext cx="76" cy="75"/>
                    </a:xfrm>
                    <a:prstGeom prst="rect">
                      <a:avLst/>
                    </a:prstGeom>
                    <a:solidFill>
                      <a:srgbClr val="B3B3B3"/>
                    </a:solidFill>
                    <a:ln w="9525" cap="flat">
                      <a:solidFill>
                        <a:srgbClr val="3465A4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1266147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2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4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01" y="2350"/>
                      <a:ext cx="76" cy="75"/>
                    </a:xfrm>
                    <a:prstGeom prst="rect">
                      <a:avLst/>
                    </a:prstGeom>
                    <a:solidFill>
                      <a:srgbClr val="23FF23"/>
                    </a:solidFill>
                    <a:ln w="9525" cap="flat">
                      <a:solidFill>
                        <a:srgbClr val="3465A4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1266147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2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55" name="AutoShape 13"/>
                    <p:cNvCxnSpPr>
                      <a:cxnSpLocks noChangeShapeType="1"/>
                      <a:stCxn id="54" idx="1"/>
                      <a:endCxn id="52" idx="3"/>
                    </p:cNvCxnSpPr>
                    <p:nvPr/>
                  </p:nvCxnSpPr>
                  <p:spPr bwMode="auto">
                    <a:xfrm flipH="1" flipV="1">
                      <a:off x="4532" y="2323"/>
                      <a:ext cx="67" cy="64"/>
                    </a:xfrm>
                    <a:prstGeom prst="straightConnector1">
                      <a:avLst/>
                    </a:prstGeom>
                    <a:noFill/>
                    <a:ln w="9525" cap="flat">
                      <a:solidFill>
                        <a:srgbClr val="0066CC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6" name="AutoShape 14"/>
                    <p:cNvCxnSpPr>
                      <a:cxnSpLocks noChangeShapeType="1"/>
                      <a:stCxn id="54" idx="1"/>
                      <a:endCxn id="53" idx="3"/>
                    </p:cNvCxnSpPr>
                    <p:nvPr/>
                  </p:nvCxnSpPr>
                  <p:spPr bwMode="auto">
                    <a:xfrm flipH="1">
                      <a:off x="4535" y="2388"/>
                      <a:ext cx="65" cy="83"/>
                    </a:xfrm>
                    <a:prstGeom prst="straightConnector1">
                      <a:avLst/>
                    </a:prstGeom>
                    <a:noFill/>
                    <a:ln w="9525" cap="flat">
                      <a:solidFill>
                        <a:srgbClr val="0066CC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7" name="AutoShape 15"/>
                    <p:cNvCxnSpPr>
                      <a:cxnSpLocks noChangeShapeType="1"/>
                      <a:stCxn id="52" idx="1"/>
                      <a:endCxn id="51" idx="3"/>
                    </p:cNvCxnSpPr>
                    <p:nvPr/>
                  </p:nvCxnSpPr>
                  <p:spPr bwMode="auto">
                    <a:xfrm flipH="1">
                      <a:off x="4399" y="2323"/>
                      <a:ext cx="56" cy="68"/>
                    </a:xfrm>
                    <a:prstGeom prst="straightConnector1">
                      <a:avLst/>
                    </a:prstGeom>
                    <a:noFill/>
                    <a:ln w="9525" cap="flat">
                      <a:solidFill>
                        <a:srgbClr val="0066CC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8" name="AutoShape 16"/>
                    <p:cNvCxnSpPr>
                      <a:cxnSpLocks noChangeShapeType="1"/>
                      <a:stCxn id="53" idx="1"/>
                      <a:endCxn id="51" idx="3"/>
                    </p:cNvCxnSpPr>
                    <p:nvPr/>
                  </p:nvCxnSpPr>
                  <p:spPr bwMode="auto">
                    <a:xfrm flipH="1" flipV="1">
                      <a:off x="4399" y="2391"/>
                      <a:ext cx="58" cy="80"/>
                    </a:xfrm>
                    <a:prstGeom prst="straightConnector1">
                      <a:avLst/>
                    </a:prstGeom>
                    <a:noFill/>
                    <a:ln w="9525" cap="flat">
                      <a:solidFill>
                        <a:srgbClr val="0066CC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9" name="AutoShape 17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266" y="2392"/>
                      <a:ext cx="54" cy="0"/>
                    </a:xfrm>
                    <a:prstGeom prst="straightConnector1">
                      <a:avLst/>
                    </a:prstGeom>
                    <a:noFill/>
                    <a:ln w="9525" cap="flat">
                      <a:solidFill>
                        <a:srgbClr val="0066CC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0" name="AutoShape 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677" y="2392"/>
                      <a:ext cx="54" cy="0"/>
                    </a:xfrm>
                    <a:prstGeom prst="straightConnector1">
                      <a:avLst/>
                    </a:prstGeom>
                    <a:noFill/>
                    <a:ln w="9525" cap="flat">
                      <a:solidFill>
                        <a:srgbClr val="0066CC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sp>
              <p:nvSpPr>
                <p:cNvPr id="45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7754098" y="3746239"/>
                  <a:ext cx="742950" cy="2587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55584" rIns="90000" bIns="45000"/>
                <a:lstStyle>
                  <a:lvl1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1pPr>
                  <a:lvl2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2pPr>
                  <a:lvl3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3pPr>
                  <a:lvl4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4pPr>
                  <a:lvl5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5pPr>
                  <a:lvl6pPr marL="25146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6pPr>
                  <a:lvl7pPr marL="29718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7pPr>
                  <a:lvl8pPr marL="34290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8pPr>
                  <a:lvl9pPr marL="38862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9pPr>
                </a:lstStyle>
                <a:p>
                  <a:pPr algn="ctr"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prstClr val="black"/>
                      </a:solidFill>
                    </a:rPr>
                    <a:t>(</a:t>
                  </a:r>
                  <a:r>
                    <a:rPr lang="en-US" sz="1100" b="1" i="1" dirty="0" err="1">
                      <a:solidFill>
                        <a:prstClr val="black"/>
                      </a:solidFill>
                    </a:rPr>
                    <a:t>BrainVisa</a:t>
                  </a:r>
                  <a:r>
                    <a:rPr lang="en-US" sz="1100" b="1" dirty="0">
                      <a:solidFill>
                        <a:prstClr val="black"/>
                      </a:solidFill>
                    </a:rPr>
                    <a:t>)</a:t>
                  </a:r>
                </a:p>
              </p:txBody>
            </p:sp>
            <p:pic>
              <p:nvPicPr>
                <p:cNvPr id="46" name="Picture 5"/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27273" y="3282365"/>
                  <a:ext cx="836613" cy="668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996296" y="2326629"/>
                  <a:ext cx="694622" cy="2587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55584" rIns="90000" bIns="45000"/>
                <a:lstStyle>
                  <a:lvl1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1pPr>
                  <a:lvl2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2pPr>
                  <a:lvl3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3pPr>
                  <a:lvl4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4pPr>
                  <a:lvl5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5pPr>
                  <a:lvl6pPr marL="25146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6pPr>
                  <a:lvl7pPr marL="29718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7pPr>
                  <a:lvl8pPr marL="34290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8pPr>
                  <a:lvl9pPr marL="38862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9pPr>
                </a:lstStyle>
                <a:p>
                  <a:pPr algn="ctr"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 err="1">
                      <a:solidFill>
                        <a:schemeClr val="accent3">
                          <a:lumMod val="75000"/>
                        </a:schemeClr>
                      </a:solidFill>
                    </a:rPr>
                    <a:t>BRAINVisa</a:t>
                  </a:r>
                  <a:endParaRPr lang="en-US" sz="1100" b="1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43" name="Text Box 24"/>
              <p:cNvSpPr txBox="1">
                <a:spLocks noChangeArrowheads="1"/>
              </p:cNvSpPr>
              <p:nvPr/>
            </p:nvSpPr>
            <p:spPr bwMode="auto">
              <a:xfrm>
                <a:off x="8875721" y="3449276"/>
                <a:ext cx="430526" cy="285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/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  <a:latin typeface="Calibri"/>
                  </a:rPr>
                  <a:t>PC</a:t>
                </a:r>
              </a:p>
            </p:txBody>
          </p:sp>
        </p:grpSp>
        <p:grpSp>
          <p:nvGrpSpPr>
            <p:cNvPr id="183" name="Grouper 182"/>
            <p:cNvGrpSpPr/>
            <p:nvPr/>
          </p:nvGrpSpPr>
          <p:grpSpPr>
            <a:xfrm>
              <a:off x="1909912" y="5102654"/>
              <a:ext cx="2299937" cy="1090349"/>
              <a:chOff x="1909912" y="5102654"/>
              <a:chExt cx="2299937" cy="1090349"/>
            </a:xfrm>
          </p:grpSpPr>
          <p:sp>
            <p:nvSpPr>
              <p:cNvPr id="26" name="Text Box 64"/>
              <p:cNvSpPr txBox="1">
                <a:spLocks noChangeArrowheads="1"/>
              </p:cNvSpPr>
              <p:nvPr/>
            </p:nvSpPr>
            <p:spPr bwMode="auto">
              <a:xfrm>
                <a:off x="1954587" y="5102654"/>
                <a:ext cx="492118" cy="193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chemeClr val="accent3">
                        <a:lumMod val="75000"/>
                      </a:schemeClr>
                    </a:solidFill>
                  </a:rPr>
                  <a:t>CATI (</a:t>
                </a:r>
                <a:r>
                  <a:rPr lang="en-US" sz="1100" b="1" dirty="0" err="1">
                    <a:solidFill>
                      <a:schemeClr val="accent3">
                        <a:lumMod val="75000"/>
                      </a:schemeClr>
                    </a:solidFill>
                  </a:rPr>
                  <a:t>capsul</a:t>
                </a:r>
                <a:r>
                  <a:rPr lang="en-US" sz="1100" b="1" dirty="0">
                    <a:solidFill>
                      <a:schemeClr val="accent3">
                        <a:lumMod val="75000"/>
                      </a:schemeClr>
                    </a:solidFill>
                  </a:rPr>
                  <a:t>)</a:t>
                </a:r>
              </a:p>
            </p:txBody>
          </p:sp>
          <p:pic>
            <p:nvPicPr>
              <p:cNvPr id="27" name="Picture 66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2763" y="5464977"/>
                <a:ext cx="431641" cy="7280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Text Box 67"/>
              <p:cNvSpPr txBox="1">
                <a:spLocks noChangeArrowheads="1"/>
              </p:cNvSpPr>
              <p:nvPr/>
            </p:nvSpPr>
            <p:spPr bwMode="auto">
              <a:xfrm>
                <a:off x="3403486" y="5527819"/>
                <a:ext cx="806363" cy="448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Private</a:t>
                </a:r>
              </a:p>
              <a:p>
                <a:pPr algn="ctr"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clusters</a:t>
                </a:r>
              </a:p>
            </p:txBody>
          </p:sp>
          <p:grpSp>
            <p:nvGrpSpPr>
              <p:cNvPr id="179" name="Grouper 178"/>
              <p:cNvGrpSpPr/>
              <p:nvPr/>
            </p:nvGrpSpPr>
            <p:grpSpPr>
              <a:xfrm>
                <a:off x="1909912" y="5339315"/>
                <a:ext cx="551410" cy="471913"/>
                <a:chOff x="2248466" y="5091688"/>
                <a:chExt cx="551410" cy="471913"/>
              </a:xfrm>
            </p:grpSpPr>
            <p:sp>
              <p:nvSpPr>
                <p:cNvPr id="25" name="Rectangle 62"/>
                <p:cNvSpPr>
                  <a:spLocks noChangeArrowheads="1"/>
                </p:cNvSpPr>
                <p:nvPr/>
              </p:nvSpPr>
              <p:spPr bwMode="auto">
                <a:xfrm>
                  <a:off x="2282855" y="5091688"/>
                  <a:ext cx="488561" cy="471913"/>
                </a:xfrm>
                <a:prstGeom prst="rect">
                  <a:avLst/>
                </a:prstGeom>
                <a:solidFill>
                  <a:srgbClr val="33CC66"/>
                </a:solidFill>
                <a:ln w="9525" cap="flat">
                  <a:solidFill>
                    <a:srgbClr val="355E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F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9" name="Group 70"/>
                <p:cNvGrpSpPr>
                  <a:grpSpLocks/>
                </p:cNvGrpSpPr>
                <p:nvPr/>
              </p:nvGrpSpPr>
              <p:grpSpPr bwMode="auto">
                <a:xfrm>
                  <a:off x="2248466" y="5109474"/>
                  <a:ext cx="551410" cy="282199"/>
                  <a:chOff x="3310" y="3232"/>
                  <a:chExt cx="465" cy="238"/>
                </a:xfrm>
              </p:grpSpPr>
              <p:sp>
                <p:nvSpPr>
                  <p:cNvPr id="32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3367" y="3300"/>
                    <a:ext cx="75" cy="75"/>
                  </a:xfrm>
                  <a:prstGeom prst="rect">
                    <a:avLst/>
                  </a:prstGeom>
                  <a:solidFill>
                    <a:srgbClr val="729FCF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3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3501" y="3232"/>
                    <a:ext cx="75" cy="7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3506" y="3395"/>
                    <a:ext cx="76" cy="75"/>
                  </a:xfrm>
                  <a:prstGeom prst="rect">
                    <a:avLst/>
                  </a:prstGeom>
                  <a:solidFill>
                    <a:srgbClr val="B3B3B3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3645" y="3297"/>
                    <a:ext cx="76" cy="75"/>
                  </a:xfrm>
                  <a:prstGeom prst="rect">
                    <a:avLst/>
                  </a:prstGeom>
                  <a:solidFill>
                    <a:srgbClr val="23FF23"/>
                  </a:solidFill>
                  <a:ln w="9525" cap="flat">
                    <a:solidFill>
                      <a:srgbClr val="3465A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126614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36" name="AutoShape 75"/>
                  <p:cNvCxnSpPr>
                    <a:cxnSpLocks noChangeShapeType="1"/>
                    <a:stCxn id="35" idx="1"/>
                    <a:endCxn id="33" idx="3"/>
                  </p:cNvCxnSpPr>
                  <p:nvPr/>
                </p:nvCxnSpPr>
                <p:spPr bwMode="auto">
                  <a:xfrm flipH="1" flipV="1">
                    <a:off x="3577" y="3270"/>
                    <a:ext cx="67" cy="64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7" name="AutoShape 76"/>
                  <p:cNvCxnSpPr>
                    <a:cxnSpLocks noChangeShapeType="1"/>
                    <a:stCxn id="35" idx="1"/>
                  </p:cNvCxnSpPr>
                  <p:nvPr/>
                </p:nvCxnSpPr>
                <p:spPr bwMode="auto">
                  <a:xfrm flipH="1">
                    <a:off x="3579" y="3335"/>
                    <a:ext cx="65" cy="83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8" name="AutoShape 77"/>
                  <p:cNvCxnSpPr>
                    <a:cxnSpLocks noChangeShapeType="1"/>
                    <a:stCxn id="33" idx="1"/>
                    <a:endCxn id="32" idx="3"/>
                  </p:cNvCxnSpPr>
                  <p:nvPr/>
                </p:nvCxnSpPr>
                <p:spPr bwMode="auto">
                  <a:xfrm flipH="1">
                    <a:off x="3443" y="3270"/>
                    <a:ext cx="56" cy="68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9" name="AutoShape 78"/>
                  <p:cNvCxnSpPr>
                    <a:cxnSpLocks noChangeShapeType="1"/>
                    <a:endCxn id="32" idx="3"/>
                  </p:cNvCxnSpPr>
                  <p:nvPr/>
                </p:nvCxnSpPr>
                <p:spPr bwMode="auto">
                  <a:xfrm flipH="1" flipV="1">
                    <a:off x="3443" y="3339"/>
                    <a:ext cx="58" cy="80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0" name="AutoShape 7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310" y="3339"/>
                    <a:ext cx="54" cy="0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1" name="AutoShape 8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721" y="3339"/>
                    <a:ext cx="54" cy="0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66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30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2270997" y="5331202"/>
                  <a:ext cx="492118" cy="1932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55584" rIns="90000" bIns="45000"/>
                <a:lstStyle>
                  <a:lvl1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1pPr>
                  <a:lvl2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2pPr>
                  <a:lvl3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3pPr>
                  <a:lvl4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4pPr>
                  <a:lvl5pPr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5pPr>
                  <a:lvl6pPr marL="25146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6pPr>
                  <a:lvl7pPr marL="29718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7pPr>
                  <a:lvl8pPr marL="34290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8pPr>
                  <a:lvl9pPr marL="3886200" indent="-2286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457200" algn="l"/>
                      <a:tab pos="9144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Source Han Sans CN Regular" charset="0"/>
                    </a:defRPr>
                  </a:lvl9pPr>
                </a:lstStyle>
                <a:p>
                  <a:pPr algn="ctr" defTabSz="1266147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prstClr val="black"/>
                      </a:solidFill>
                    </a:rPr>
                    <a:t>(</a:t>
                  </a:r>
                  <a:r>
                    <a:rPr lang="en-US" sz="1100" b="1" i="1" dirty="0" err="1">
                      <a:solidFill>
                        <a:prstClr val="black"/>
                      </a:solidFill>
                    </a:rPr>
                    <a:t>BrainVisa</a:t>
                  </a:r>
                  <a:r>
                    <a:rPr lang="en-US" sz="1100" b="1" dirty="0">
                      <a:solidFill>
                        <a:prstClr val="black"/>
                      </a:solidFill>
                    </a:rPr>
                    <a:t>)</a:t>
                  </a:r>
                </a:p>
              </p:txBody>
            </p:sp>
          </p:grpSp>
          <p:sp>
            <p:nvSpPr>
              <p:cNvPr id="31" name="Text Box 85"/>
              <p:cNvSpPr txBox="1">
                <a:spLocks noChangeArrowheads="1"/>
              </p:cNvSpPr>
              <p:nvPr/>
            </p:nvSpPr>
            <p:spPr bwMode="auto">
              <a:xfrm>
                <a:off x="2335031" y="5758058"/>
                <a:ext cx="364049" cy="193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5584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Source Han Sans CN Regular" charset="0"/>
                  </a:defRPr>
                </a:lvl9pPr>
              </a:lstStyle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EEECE1"/>
                    </a:solidFill>
                  </a:rPr>
                  <a:t>LAN</a:t>
                </a:r>
              </a:p>
            </p:txBody>
          </p:sp>
          <p:sp>
            <p:nvSpPr>
              <p:cNvPr id="24" name="AutoShape 58"/>
              <p:cNvSpPr>
                <a:spLocks noChangeArrowheads="1"/>
              </p:cNvSpPr>
              <p:nvPr/>
            </p:nvSpPr>
            <p:spPr bwMode="auto">
              <a:xfrm rot="12019838" flipH="1">
                <a:off x="2667115" y="5666364"/>
                <a:ext cx="496058" cy="230050"/>
              </a:xfrm>
              <a:prstGeom prst="leftRightArrow">
                <a:avLst>
                  <a:gd name="adj1" fmla="val 50000"/>
                  <a:gd name="adj2" fmla="val 51308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defTabSz="1266147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2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2" name="Double flèche verticale 11"/>
          <p:cNvSpPr/>
          <p:nvPr/>
        </p:nvSpPr>
        <p:spPr>
          <a:xfrm>
            <a:off x="4550903" y="2383468"/>
            <a:ext cx="213909" cy="598953"/>
          </a:xfrm>
          <a:prstGeom prst="upDownArrow">
            <a:avLst/>
          </a:prstGeom>
          <a:solidFill>
            <a:schemeClr val="accent4"/>
          </a:solidFill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66147"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prstClr val="white"/>
              </a:solidFill>
            </a:endParaRPr>
          </a:p>
        </p:txBody>
      </p:sp>
      <p:sp>
        <p:nvSpPr>
          <p:cNvPr id="173" name="Text Box 114"/>
          <p:cNvSpPr txBox="1">
            <a:spLocks noChangeArrowheads="1"/>
          </p:cNvSpPr>
          <p:nvPr/>
        </p:nvSpPr>
        <p:spPr bwMode="auto">
          <a:xfrm>
            <a:off x="4375602" y="1917203"/>
            <a:ext cx="538632" cy="32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5584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9pPr>
          </a:lstStyle>
          <a:p>
            <a:pPr algn="ctr" defTabSz="1266147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1F497D"/>
                </a:solidFill>
                <a:latin typeface="Adobe Caslon Pro Bold"/>
                <a:cs typeface="Adobe Caslon Pro Bold"/>
              </a:rPr>
              <a:t>Black</a:t>
            </a:r>
          </a:p>
          <a:p>
            <a:pPr algn="ctr" defTabSz="1266147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1F497D"/>
                </a:solidFill>
                <a:latin typeface="Adobe Caslon Pro Bold"/>
                <a:cs typeface="Adobe Caslon Pro Bold"/>
              </a:rPr>
              <a:t>Board</a:t>
            </a:r>
            <a:endParaRPr lang="en-US" sz="1000" b="1" dirty="0">
              <a:solidFill>
                <a:srgbClr val="1F497D"/>
              </a:solidFill>
              <a:latin typeface="Adobe Caslon Pro Bold"/>
              <a:cs typeface="Adobe Caslon Pro Bold"/>
            </a:endParaRPr>
          </a:p>
        </p:txBody>
      </p:sp>
      <p:pic>
        <p:nvPicPr>
          <p:cNvPr id="174" name="Image 13"/>
          <p:cNvPicPr>
            <a:picLocks noChangeAspect="1"/>
          </p:cNvPicPr>
          <p:nvPr/>
        </p:nvPicPr>
        <p:blipFill rotWithShape="1"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127" y="918439"/>
            <a:ext cx="1574400" cy="122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Image 17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36" y="1185380"/>
            <a:ext cx="582358" cy="644552"/>
          </a:xfrm>
          <a:prstGeom prst="rect">
            <a:avLst/>
          </a:prstGeom>
        </p:spPr>
      </p:pic>
      <p:sp>
        <p:nvSpPr>
          <p:cNvPr id="176" name="Text Box 114"/>
          <p:cNvSpPr txBox="1">
            <a:spLocks noChangeArrowheads="1"/>
          </p:cNvSpPr>
          <p:nvPr/>
        </p:nvSpPr>
        <p:spPr bwMode="auto">
          <a:xfrm>
            <a:off x="4671176" y="2495187"/>
            <a:ext cx="536928" cy="32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5584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ource Han Sans CN Regular" charset="0"/>
              </a:defRPr>
            </a:lvl9pPr>
          </a:lstStyle>
          <a:p>
            <a:pPr defTabSz="1266147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>
                <a:solidFill>
                  <a:srgbClr val="1F497D"/>
                </a:solidFill>
                <a:latin typeface="Adobe Caslon Pro Bold"/>
                <a:cs typeface="Adobe Caslon Pro Bold"/>
              </a:rPr>
              <a:t>CARMIN</a:t>
            </a:r>
          </a:p>
          <a:p>
            <a:pPr defTabSz="1266147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1F497D"/>
                </a:solidFill>
                <a:latin typeface="Adobe Caslon Pro Bold"/>
                <a:cs typeface="Adobe Caslon Pro Bold"/>
              </a:rPr>
              <a:t>API</a:t>
            </a:r>
            <a:endParaRPr lang="en-US" sz="900" b="1" dirty="0">
              <a:solidFill>
                <a:srgbClr val="1F497D"/>
              </a:solidFill>
              <a:latin typeface="Adobe Caslon Pro Bold"/>
              <a:cs typeface="Adobe Caslon Pro Bold"/>
            </a:endParaRPr>
          </a:p>
        </p:txBody>
      </p:sp>
      <p:pic>
        <p:nvPicPr>
          <p:cNvPr id="177" name="Picture 3" descr="C:\Users\jpguilla.IRISA\Desktop\Logo\Originaux\logo.shanoir.txt.128x128.png"/>
          <p:cNvPicPr>
            <a:picLocks noChangeAspect="1" noChangeArrowheads="1"/>
          </p:cNvPicPr>
          <p:nvPr/>
        </p:nvPicPr>
        <p:blipFill rotWithShape="1"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3274" y="3663444"/>
            <a:ext cx="1013056" cy="21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r 12"/>
          <p:cNvGrpSpPr/>
          <p:nvPr/>
        </p:nvGrpSpPr>
        <p:grpSpPr>
          <a:xfrm>
            <a:off x="5591331" y="3357856"/>
            <a:ext cx="2655288" cy="1748716"/>
            <a:chOff x="5661553" y="3276217"/>
            <a:chExt cx="2655288" cy="1748716"/>
          </a:xfrm>
        </p:grpSpPr>
        <p:sp>
          <p:nvSpPr>
            <p:cNvPr id="3" name="Ellipse 2"/>
            <p:cNvSpPr/>
            <p:nvPr/>
          </p:nvSpPr>
          <p:spPr>
            <a:xfrm>
              <a:off x="6568125" y="3276217"/>
              <a:ext cx="1748716" cy="1748716"/>
            </a:xfrm>
            <a:prstGeom prst="ellipse">
              <a:avLst/>
            </a:prstGeom>
            <a:solidFill>
              <a:schemeClr val="accent3">
                <a:alpha val="29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185" name="Connecteur en angle 184"/>
            <p:cNvCxnSpPr>
              <a:stCxn id="181" idx="6"/>
              <a:endCxn id="3" idx="2"/>
            </p:cNvCxnSpPr>
            <p:nvPr/>
          </p:nvCxnSpPr>
          <p:spPr>
            <a:xfrm>
              <a:off x="5661553" y="3863376"/>
              <a:ext cx="906572" cy="287199"/>
            </a:xfrm>
            <a:prstGeom prst="bentConnector3">
              <a:avLst>
                <a:gd name="adj1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ZoneTexte 22"/>
          <p:cNvSpPr txBox="1"/>
          <p:nvPr/>
        </p:nvSpPr>
        <p:spPr>
          <a:xfrm>
            <a:off x="3900696" y="925013"/>
            <a:ext cx="2610159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800" dirty="0">
                <a:solidFill>
                  <a:prstClr val="black"/>
                </a:solidFill>
              </a:rPr>
              <a:t>PET Challenge</a:t>
            </a:r>
          </a:p>
        </p:txBody>
      </p:sp>
      <p:grpSp>
        <p:nvGrpSpPr>
          <p:cNvPr id="108" name="Grouper 107"/>
          <p:cNvGrpSpPr/>
          <p:nvPr/>
        </p:nvGrpSpPr>
        <p:grpSpPr>
          <a:xfrm>
            <a:off x="3912837" y="1448233"/>
            <a:ext cx="1748716" cy="4523607"/>
            <a:chOff x="3912837" y="1448233"/>
            <a:chExt cx="1748716" cy="4523607"/>
          </a:xfrm>
        </p:grpSpPr>
        <p:sp>
          <p:nvSpPr>
            <p:cNvPr id="181" name="Ellipse 180"/>
            <p:cNvSpPr/>
            <p:nvPr/>
          </p:nvSpPr>
          <p:spPr>
            <a:xfrm>
              <a:off x="3912837" y="1754912"/>
              <a:ext cx="1748716" cy="4216928"/>
            </a:xfrm>
            <a:prstGeom prst="ellipse">
              <a:avLst/>
            </a:prstGeom>
            <a:solidFill>
              <a:schemeClr val="accent6">
                <a:alpha val="2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187" name="Connecteur en angle 186"/>
            <p:cNvCxnSpPr>
              <a:stCxn id="23" idx="2"/>
              <a:endCxn id="181" idx="0"/>
            </p:cNvCxnSpPr>
            <p:nvPr/>
          </p:nvCxnSpPr>
          <p:spPr>
            <a:xfrm rot="5400000">
              <a:off x="4843147" y="1392282"/>
              <a:ext cx="306679" cy="418581"/>
            </a:xfrm>
            <a:prstGeom prst="bentConnector3">
              <a:avLst>
                <a:gd name="adj1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0" name="Titre 1"/>
          <p:cNvSpPr txBox="1">
            <a:spLocks/>
          </p:cNvSpPr>
          <p:nvPr/>
        </p:nvSpPr>
        <p:spPr>
          <a:xfrm>
            <a:off x="827088" y="115888"/>
            <a:ext cx="7859712" cy="79216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200" b="1" kern="1200">
                <a:ln w="18415" cmpd="sng">
                  <a:noFill/>
                  <a:prstDash val="solid"/>
                </a:ln>
                <a:solidFill>
                  <a:srgbClr val="A6D0D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6D0DF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6D0DF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6D0DF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6D0DF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6D0DF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6D0DF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6D0DF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6D0DF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n-US" dirty="0"/>
              <a:t>IAM Computing/Data Architecture</a:t>
            </a:r>
          </a:p>
        </p:txBody>
      </p:sp>
      <p:grpSp>
        <p:nvGrpSpPr>
          <p:cNvPr id="22" name="Grouper 21"/>
          <p:cNvGrpSpPr/>
          <p:nvPr/>
        </p:nvGrpSpPr>
        <p:grpSpPr>
          <a:xfrm>
            <a:off x="2019188" y="903997"/>
            <a:ext cx="1907286" cy="2621308"/>
            <a:chOff x="2019188" y="903997"/>
            <a:chExt cx="1907286" cy="2621308"/>
          </a:xfrm>
        </p:grpSpPr>
        <p:sp>
          <p:nvSpPr>
            <p:cNvPr id="178" name="Ellipse 177"/>
            <p:cNvSpPr/>
            <p:nvPr/>
          </p:nvSpPr>
          <p:spPr>
            <a:xfrm>
              <a:off x="2019188" y="903997"/>
              <a:ext cx="1748716" cy="1748716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7" name="Connecteur en angle 6"/>
            <p:cNvCxnSpPr>
              <a:stCxn id="178" idx="4"/>
            </p:cNvCxnSpPr>
            <p:nvPr/>
          </p:nvCxnSpPr>
          <p:spPr>
            <a:xfrm rot="16200000" flipH="1">
              <a:off x="2973714" y="2572544"/>
              <a:ext cx="872592" cy="1032929"/>
            </a:xfrm>
            <a:prstGeom prst="bentConnector2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53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PET segmentation challenge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27088" y="67299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Platform architecture</a:t>
            </a:r>
            <a:endParaRPr lang="en-US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1842201" y="6167593"/>
            <a:ext cx="7277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M. Hatt,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MICCAI challenge on PET tumor segmentation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400" i="1" dirty="0"/>
              <a:t>Medical Image Analysis</a:t>
            </a:r>
            <a:r>
              <a:rPr lang="en-US" sz="1400" dirty="0"/>
              <a:t>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-73152" y="1053275"/>
            <a:ext cx="1452001" cy="2333238"/>
            <a:chOff x="-73152" y="1053275"/>
            <a:chExt cx="1452001" cy="2333238"/>
          </a:xfrm>
        </p:grpSpPr>
        <p:sp>
          <p:nvSpPr>
            <p:cNvPr id="14" name="ZoneTexte 13"/>
            <p:cNvSpPr txBox="1"/>
            <p:nvPr/>
          </p:nvSpPr>
          <p:spPr>
            <a:xfrm>
              <a:off x="-73152" y="1053275"/>
              <a:ext cx="14520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</a:rPr>
                <a:t>Training / </a:t>
              </a:r>
              <a:r>
                <a:rPr lang="fr-FR" sz="1200" b="1" dirty="0" err="1">
                  <a:solidFill>
                    <a:schemeClr val="bg1"/>
                  </a:solidFill>
                </a:rPr>
                <a:t>Testing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0" y="3109513"/>
              <a:ext cx="593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</a:rPr>
                <a:t>Total: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24567" y="2068551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</a:rPr>
                <a:t>9 / 66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24567" y="2727532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</a:rPr>
                <a:t>6 / 70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44341" y="3109514"/>
              <a:ext cx="739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</a:rPr>
                <a:t>19 / 157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24568" y="1460929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</a:rPr>
                <a:t>4 / 21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26" y="1053275"/>
            <a:ext cx="7482637" cy="5132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812" y="4449169"/>
            <a:ext cx="1950284" cy="1433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2" y="4449169"/>
            <a:ext cx="1950284" cy="14331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5355" y="4520565"/>
            <a:ext cx="1137285" cy="2819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935354" y="4857139"/>
            <a:ext cx="1137285" cy="2819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935354" y="5188220"/>
            <a:ext cx="1137285" cy="2819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935354" y="5519301"/>
            <a:ext cx="1137285" cy="2819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" y="983"/>
            <a:ext cx="9144000" cy="10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0.17604 0.1833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916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04 0.18333 L -0.36719 0.4479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4" y="1060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19 0.44791 L -0.36945 0.0587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946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945 0.05879 L 0.05989 -0.1708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14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89 -0.17084 L 4.44444E-6 -4.44444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875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Registered</a:t>
            </a:r>
            <a:r>
              <a:rPr lang="fr-FR" dirty="0"/>
              <a:t> participants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sz="1600" dirty="0"/>
              <a:t>5/12 </a:t>
            </a:r>
            <a:r>
              <a:rPr lang="fr-FR" sz="1600" dirty="0" err="1"/>
              <a:t>explained</a:t>
            </a:r>
            <a:r>
              <a:rPr lang="fr-FR" sz="1600" dirty="0"/>
              <a:t> not </a:t>
            </a:r>
            <a:r>
              <a:rPr lang="fr-FR" sz="1600" dirty="0" err="1"/>
              <a:t>having</a:t>
            </a:r>
            <a:r>
              <a:rPr lang="fr-FR" sz="1600" dirty="0"/>
              <a:t> the time/</a:t>
            </a:r>
            <a:r>
              <a:rPr lang="fr-FR" sz="1600" dirty="0" err="1"/>
              <a:t>manpower</a:t>
            </a:r>
            <a:r>
              <a:rPr lang="fr-FR" sz="1600" dirty="0"/>
              <a:t> to </a:t>
            </a:r>
            <a:r>
              <a:rPr lang="fr-FR" sz="1600" dirty="0" err="1"/>
              <a:t>take</a:t>
            </a:r>
            <a:r>
              <a:rPr lang="fr-FR" sz="1600" dirty="0"/>
              <a:t> care of the pipeline </a:t>
            </a:r>
            <a:r>
              <a:rPr lang="fr-FR" sz="1600" dirty="0" err="1"/>
              <a:t>integration</a:t>
            </a:r>
            <a:r>
              <a:rPr lang="fr-FR" sz="1600" dirty="0"/>
              <a:t>, no </a:t>
            </a:r>
            <a:r>
              <a:rPr lang="fr-FR" sz="1600" dirty="0" err="1"/>
              <a:t>answer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the 7 </a:t>
            </a:r>
            <a:r>
              <a:rPr lang="fr-FR" sz="1600" dirty="0" err="1"/>
              <a:t>others</a:t>
            </a:r>
            <a:r>
              <a:rPr lang="fr-FR" sz="1600" dirty="0"/>
              <a:t>.</a:t>
            </a:r>
          </a:p>
          <a:p>
            <a:pPr lvl="1"/>
            <a:r>
              <a:rPr lang="fr-FR" sz="1600" dirty="0" err="1"/>
              <a:t>Perhaps</a:t>
            </a:r>
            <a:r>
              <a:rPr lang="fr-FR" sz="1600" dirty="0"/>
              <a:t> </a:t>
            </a:r>
            <a:r>
              <a:rPr lang="fr-FR" sz="1600" dirty="0" err="1"/>
              <a:t>some</a:t>
            </a:r>
            <a:r>
              <a:rPr lang="fr-FR" sz="1600" dirty="0"/>
              <a:t> </a:t>
            </a:r>
            <a:r>
              <a:rPr lang="fr-FR" sz="1600" dirty="0" err="1"/>
              <a:t>renounced</a:t>
            </a:r>
            <a:r>
              <a:rPr lang="fr-FR" sz="1600" dirty="0"/>
              <a:t> </a:t>
            </a:r>
            <a:r>
              <a:rPr lang="fr-FR" sz="1600" dirty="0" err="1"/>
              <a:t>based</a:t>
            </a:r>
            <a:r>
              <a:rPr lang="fr-FR" sz="1600" dirty="0"/>
              <a:t> on </a:t>
            </a:r>
            <a:r>
              <a:rPr lang="fr-FR" sz="1600" dirty="0" err="1"/>
              <a:t>results</a:t>
            </a:r>
            <a:r>
              <a:rPr lang="fr-FR" sz="1600" dirty="0"/>
              <a:t> </a:t>
            </a:r>
            <a:r>
              <a:rPr lang="fr-FR" sz="1600" dirty="0" err="1"/>
              <a:t>obtained</a:t>
            </a:r>
            <a:r>
              <a:rPr lang="fr-FR" sz="1600" dirty="0"/>
              <a:t> on the training set?</a:t>
            </a:r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9664" y="723384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Organization</a:t>
            </a:r>
            <a:r>
              <a:rPr lang="fr-FR" dirty="0"/>
              <a:t> </a:t>
            </a:r>
            <a:r>
              <a:rPr lang="fr-FR" dirty="0" err="1"/>
              <a:t>details</a:t>
            </a:r>
            <a:r>
              <a:rPr lang="fr-FR" dirty="0"/>
              <a:t>, participants</a:t>
            </a:r>
            <a:endParaRPr lang="en-US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669272"/>
              </p:ext>
            </p:extLst>
          </p:nvPr>
        </p:nvGraphicFramePr>
        <p:xfrm>
          <a:off x="1414040" y="1700212"/>
          <a:ext cx="6096000" cy="3178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9529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Steps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Number</a:t>
                      </a:r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 of participants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Number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of pipelines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Registration and </a:t>
                      </a:r>
                      <a:r>
                        <a:rPr lang="fr-FR" dirty="0" err="1"/>
                        <a:t>download</a:t>
                      </a:r>
                      <a:r>
                        <a:rPr lang="fr-FR" baseline="0" dirty="0"/>
                        <a:t> of training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Submission</a:t>
                      </a:r>
                      <a:r>
                        <a:rPr lang="fr-FR" dirty="0"/>
                        <a:t> of a </a:t>
                      </a:r>
                      <a:r>
                        <a:rPr lang="fr-FR" dirty="0" err="1"/>
                        <a:t>paper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Pipelines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integration</a:t>
                      </a:r>
                      <a:r>
                        <a:rPr lang="fr-FR" baseline="0" dirty="0"/>
                        <a:t> and </a:t>
                      </a:r>
                      <a:r>
                        <a:rPr lang="fr-FR" baseline="0" dirty="0" err="1"/>
                        <a:t>testing</a:t>
                      </a:r>
                      <a:r>
                        <a:rPr lang="fr-FR" baseline="0" dirty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4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PET segmentation challenge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842201" y="6167593"/>
            <a:ext cx="7277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M. Hatt,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MICCAI challenge on PET tumor segmentation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400" i="1" dirty="0"/>
              <a:t>Medical Image Analysis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38912" y="1093851"/>
            <a:ext cx="8247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13 </a:t>
            </a:r>
            <a:r>
              <a:rPr lang="fr-FR" sz="1400" dirty="0" err="1">
                <a:solidFill>
                  <a:schemeClr val="bg1"/>
                </a:solidFill>
              </a:rPr>
              <a:t>methods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were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compared</a:t>
            </a:r>
            <a:r>
              <a:rPr lang="fr-FR" sz="1400" dirty="0" smtClean="0">
                <a:solidFill>
                  <a:schemeClr val="bg1"/>
                </a:solidFill>
              </a:rPr>
              <a:t> (10 challengers and 3 </a:t>
            </a:r>
            <a:r>
              <a:rPr lang="fr-FR" sz="1400" dirty="0" err="1" smtClean="0">
                <a:solidFill>
                  <a:schemeClr val="bg1"/>
                </a:solidFill>
              </a:rPr>
              <a:t>reference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methods</a:t>
            </a:r>
            <a:r>
              <a:rPr lang="fr-FR" sz="1400" smtClean="0">
                <a:solidFill>
                  <a:schemeClr val="bg1"/>
                </a:solidFill>
              </a:rPr>
              <a:t> : FLAB, T40, T50)</a:t>
            </a:r>
            <a:endParaRPr lang="fr-FR" sz="1400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dirty="0">
                <a:solidFill>
                  <a:schemeClr val="bg1"/>
                </a:solidFill>
              </a:rPr>
              <a:t>ACO(s) and (d) = </a:t>
            </a:r>
            <a:r>
              <a:rPr lang="fr-FR" sz="1400" dirty="0" err="1">
                <a:solidFill>
                  <a:schemeClr val="bg1"/>
                </a:solidFill>
              </a:rPr>
              <a:t>ant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colony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algorithm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static</a:t>
            </a:r>
            <a:r>
              <a:rPr lang="fr-FR" sz="1400" dirty="0">
                <a:solidFill>
                  <a:schemeClr val="bg1"/>
                </a:solidFill>
              </a:rPr>
              <a:t> or </a:t>
            </a:r>
            <a:r>
              <a:rPr lang="fr-FR" sz="1400" dirty="0" err="1">
                <a:solidFill>
                  <a:schemeClr val="bg1"/>
                </a:solidFill>
              </a:rPr>
              <a:t>dynamic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initialization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200" b="1" i="1" dirty="0">
                <a:solidFill>
                  <a:schemeClr val="bg1"/>
                </a:solidFill>
              </a:rPr>
              <a:t>	</a:t>
            </a:r>
            <a:r>
              <a:rPr lang="fr-FR" sz="1200" b="1" dirty="0">
                <a:solidFill>
                  <a:schemeClr val="bg1"/>
                </a:solidFill>
              </a:rPr>
              <a:t>Fayad, </a:t>
            </a:r>
            <a:r>
              <a:rPr lang="fr-FR" sz="1200" b="1" i="1" dirty="0">
                <a:solidFill>
                  <a:schemeClr val="bg1"/>
                </a:solidFill>
              </a:rPr>
              <a:t>et al</a:t>
            </a:r>
            <a:r>
              <a:rPr lang="fr-FR" sz="1200" b="1" dirty="0">
                <a:solidFill>
                  <a:schemeClr val="bg1"/>
                </a:solidFill>
              </a:rPr>
              <a:t>. </a:t>
            </a:r>
            <a:r>
              <a:rPr lang="fr-FR" sz="1200" i="1" dirty="0">
                <a:solidFill>
                  <a:schemeClr val="bg1"/>
                </a:solidFill>
              </a:rPr>
              <a:t>J </a:t>
            </a:r>
            <a:r>
              <a:rPr lang="fr-FR" sz="1200" i="1" dirty="0" err="1">
                <a:solidFill>
                  <a:schemeClr val="bg1"/>
                </a:solidFill>
              </a:rPr>
              <a:t>Nucl</a:t>
            </a:r>
            <a:r>
              <a:rPr lang="fr-FR" sz="1200" i="1" dirty="0">
                <a:solidFill>
                  <a:schemeClr val="bg1"/>
                </a:solidFill>
              </a:rPr>
              <a:t> Med </a:t>
            </a:r>
            <a:r>
              <a:rPr lang="fr-FR" sz="1200" dirty="0">
                <a:solidFill>
                  <a:schemeClr val="bg1"/>
                </a:solidFill>
              </a:rPr>
              <a:t>2015;56:1745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dirty="0">
                <a:solidFill>
                  <a:schemeClr val="bg1"/>
                </a:solidFill>
              </a:rPr>
              <a:t>ARG = adaptive </a:t>
            </a:r>
            <a:r>
              <a:rPr lang="fr-FR" sz="1400" dirty="0" err="1">
                <a:solidFill>
                  <a:schemeClr val="bg1"/>
                </a:solidFill>
              </a:rPr>
              <a:t>region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growing</a:t>
            </a:r>
            <a:r>
              <a:rPr lang="fr-FR" sz="1400" dirty="0">
                <a:solidFill>
                  <a:schemeClr val="bg1"/>
                </a:solidFill>
              </a:rPr>
              <a:t> + </a:t>
            </a:r>
            <a:r>
              <a:rPr lang="fr-FR" sz="1400" dirty="0" err="1">
                <a:solidFill>
                  <a:schemeClr val="bg1"/>
                </a:solidFill>
              </a:rPr>
              <a:t>curvature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strategy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b="1" i="1" dirty="0">
                <a:solidFill>
                  <a:schemeClr val="bg1"/>
                </a:solidFill>
              </a:rPr>
              <a:t>	</a:t>
            </a:r>
            <a:r>
              <a:rPr lang="fr-FR" sz="1200" b="1" dirty="0">
                <a:solidFill>
                  <a:schemeClr val="bg1"/>
                </a:solidFill>
              </a:rPr>
              <a:t>Tan, </a:t>
            </a:r>
            <a:r>
              <a:rPr lang="fr-FR" sz="1200" b="1" i="1" dirty="0">
                <a:solidFill>
                  <a:schemeClr val="bg1"/>
                </a:solidFill>
              </a:rPr>
              <a:t>et al</a:t>
            </a:r>
            <a:r>
              <a:rPr lang="fr-FR" sz="1200" b="1" dirty="0">
                <a:solidFill>
                  <a:schemeClr val="bg1"/>
                </a:solidFill>
              </a:rPr>
              <a:t>. </a:t>
            </a:r>
            <a:r>
              <a:rPr lang="fr-FR" sz="1200" i="1" dirty="0">
                <a:solidFill>
                  <a:schemeClr val="bg1"/>
                </a:solidFill>
              </a:rPr>
              <a:t>Med Phys </a:t>
            </a:r>
            <a:r>
              <a:rPr lang="fr-FR" sz="1200" dirty="0">
                <a:solidFill>
                  <a:schemeClr val="bg1"/>
                </a:solidFill>
              </a:rPr>
              <a:t>2017;62:5383-5402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dirty="0">
                <a:solidFill>
                  <a:schemeClr val="bg1"/>
                </a:solidFill>
              </a:rPr>
              <a:t>CNN = </a:t>
            </a:r>
            <a:r>
              <a:rPr lang="fr-FR" sz="1400" dirty="0" err="1">
                <a:solidFill>
                  <a:schemeClr val="bg1"/>
                </a:solidFill>
              </a:rPr>
              <a:t>convolutional</a:t>
            </a:r>
            <a:r>
              <a:rPr lang="fr-FR" sz="1400" dirty="0">
                <a:solidFill>
                  <a:schemeClr val="bg1"/>
                </a:solidFill>
              </a:rPr>
              <a:t> neural network (</a:t>
            </a:r>
            <a:r>
              <a:rPr lang="fr-FR" sz="1400" dirty="0" err="1">
                <a:solidFill>
                  <a:schemeClr val="bg1"/>
                </a:solidFill>
              </a:rPr>
              <a:t>using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only</a:t>
            </a:r>
            <a:r>
              <a:rPr lang="fr-FR" sz="1400" dirty="0">
                <a:solidFill>
                  <a:schemeClr val="bg1"/>
                </a:solidFill>
              </a:rPr>
              <a:t> the </a:t>
            </a:r>
            <a:r>
              <a:rPr lang="fr-FR" sz="1400" dirty="0" err="1">
                <a:solidFill>
                  <a:schemeClr val="bg1"/>
                </a:solidFill>
              </a:rPr>
              <a:t>available</a:t>
            </a:r>
            <a:r>
              <a:rPr lang="fr-FR" sz="1400" dirty="0">
                <a:solidFill>
                  <a:schemeClr val="bg1"/>
                </a:solidFill>
              </a:rPr>
              <a:t> training data)</a:t>
            </a:r>
          </a:p>
          <a:p>
            <a:pPr lvl="1"/>
            <a:r>
              <a:rPr lang="fr-FR" sz="1400" b="1" i="1" dirty="0">
                <a:solidFill>
                  <a:schemeClr val="bg1"/>
                </a:solidFill>
              </a:rPr>
              <a:t>	</a:t>
            </a:r>
            <a:r>
              <a:rPr lang="fr-FR" sz="1200" b="1" dirty="0" err="1">
                <a:solidFill>
                  <a:schemeClr val="bg1"/>
                </a:solidFill>
              </a:rPr>
              <a:t>Krizhevsky</a:t>
            </a:r>
            <a:r>
              <a:rPr lang="fr-FR" sz="1200" b="1" i="1" dirty="0">
                <a:solidFill>
                  <a:schemeClr val="bg1"/>
                </a:solidFill>
              </a:rPr>
              <a:t>, et al. </a:t>
            </a:r>
            <a:r>
              <a:rPr lang="en-US" sz="1200" i="1" dirty="0">
                <a:solidFill>
                  <a:schemeClr val="bg1"/>
                </a:solidFill>
              </a:rPr>
              <a:t>Advances in neural information processing systems </a:t>
            </a:r>
            <a:r>
              <a:rPr lang="fr-FR" sz="1200" dirty="0">
                <a:solidFill>
                  <a:schemeClr val="bg1"/>
                </a:solidFill>
              </a:rPr>
              <a:t>2012;1097-1105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dirty="0">
                <a:solidFill>
                  <a:schemeClr val="bg1"/>
                </a:solidFill>
              </a:rPr>
              <a:t>DICT = </a:t>
            </a:r>
            <a:r>
              <a:rPr lang="fr-FR" sz="1400" dirty="0" err="1">
                <a:solidFill>
                  <a:schemeClr val="bg1"/>
                </a:solidFill>
              </a:rPr>
              <a:t>dictionary</a:t>
            </a:r>
            <a:r>
              <a:rPr lang="fr-FR" sz="1400" dirty="0">
                <a:solidFill>
                  <a:schemeClr val="bg1"/>
                </a:solidFill>
              </a:rPr>
              <a:t> model (+ </a:t>
            </a:r>
            <a:r>
              <a:rPr lang="fr-FR" sz="1400" dirty="0" err="1">
                <a:solidFill>
                  <a:schemeClr val="bg1"/>
                </a:solidFill>
              </a:rPr>
              <a:t>pre</a:t>
            </a:r>
            <a:r>
              <a:rPr lang="fr-FR" sz="1400" dirty="0">
                <a:solidFill>
                  <a:schemeClr val="bg1"/>
                </a:solidFill>
              </a:rPr>
              <a:t>/post-</a:t>
            </a:r>
            <a:r>
              <a:rPr lang="fr-FR" sz="1400" dirty="0" err="1">
                <a:solidFill>
                  <a:schemeClr val="bg1"/>
                </a:solidFill>
              </a:rPr>
              <a:t>processing</a:t>
            </a:r>
            <a:r>
              <a:rPr lang="fr-FR" sz="1400" dirty="0">
                <a:solidFill>
                  <a:schemeClr val="bg1"/>
                </a:solidFill>
              </a:rPr>
              <a:t> for noise/</a:t>
            </a:r>
            <a:r>
              <a:rPr lang="fr-FR" sz="1400" dirty="0" err="1">
                <a:solidFill>
                  <a:schemeClr val="bg1"/>
                </a:solidFill>
              </a:rPr>
              <a:t>morphology</a:t>
            </a:r>
            <a:r>
              <a:rPr lang="fr-FR" sz="14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fr-FR" sz="1400" b="1" i="1" dirty="0">
                <a:solidFill>
                  <a:schemeClr val="bg1"/>
                </a:solidFill>
              </a:rPr>
              <a:t>	</a:t>
            </a:r>
            <a:r>
              <a:rPr lang="fr-FR" sz="1200" b="1" dirty="0">
                <a:solidFill>
                  <a:schemeClr val="bg1"/>
                </a:solidFill>
              </a:rPr>
              <a:t>Dahl &amp; Larsen</a:t>
            </a:r>
            <a:r>
              <a:rPr lang="fr-FR" sz="1200" b="1" i="1" dirty="0">
                <a:solidFill>
                  <a:schemeClr val="bg1"/>
                </a:solidFill>
              </a:rPr>
              <a:t>. </a:t>
            </a:r>
            <a:r>
              <a:rPr lang="fr-FR" sz="1200" i="1" dirty="0">
                <a:solidFill>
                  <a:schemeClr val="bg1"/>
                </a:solidFill>
              </a:rPr>
              <a:t>British Machine Vision </a:t>
            </a:r>
            <a:r>
              <a:rPr lang="fr-FR" sz="1200" i="1" dirty="0" err="1">
                <a:solidFill>
                  <a:schemeClr val="bg1"/>
                </a:solidFill>
              </a:rPr>
              <a:t>Conference</a:t>
            </a:r>
            <a:r>
              <a:rPr lang="fr-FR" sz="1200" i="1" dirty="0">
                <a:solidFill>
                  <a:schemeClr val="bg1"/>
                </a:solidFill>
              </a:rPr>
              <a:t> </a:t>
            </a:r>
            <a:r>
              <a:rPr lang="fr-FR" sz="1200" dirty="0">
                <a:solidFill>
                  <a:schemeClr val="bg1"/>
                </a:solidFill>
              </a:rPr>
              <a:t>2011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dirty="0">
                <a:solidFill>
                  <a:schemeClr val="bg1"/>
                </a:solidFill>
              </a:rPr>
              <a:t>FLAB = </a:t>
            </a:r>
            <a:r>
              <a:rPr lang="fr-FR" sz="1400" dirty="0" err="1">
                <a:solidFill>
                  <a:schemeClr val="bg1"/>
                </a:solidFill>
              </a:rPr>
              <a:t>fuzzy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locally</a:t>
            </a:r>
            <a:r>
              <a:rPr lang="fr-FR" sz="1400" dirty="0">
                <a:solidFill>
                  <a:schemeClr val="bg1"/>
                </a:solidFill>
              </a:rPr>
              <a:t> adaptive </a:t>
            </a:r>
            <a:r>
              <a:rPr lang="fr-FR" sz="1400" dirty="0" err="1">
                <a:solidFill>
                  <a:schemeClr val="bg1"/>
                </a:solidFill>
              </a:rPr>
              <a:t>Bayesian</a:t>
            </a:r>
            <a:endParaRPr lang="fr-FR" sz="1400" dirty="0">
              <a:solidFill>
                <a:schemeClr val="bg1"/>
              </a:solidFill>
            </a:endParaRPr>
          </a:p>
          <a:p>
            <a:r>
              <a:rPr lang="fr-FR" sz="1400" b="1" i="1" dirty="0">
                <a:solidFill>
                  <a:schemeClr val="bg1"/>
                </a:solidFill>
              </a:rPr>
              <a:t>	</a:t>
            </a:r>
            <a:r>
              <a:rPr lang="fr-FR" sz="1200" b="1" dirty="0">
                <a:solidFill>
                  <a:schemeClr val="bg1"/>
                </a:solidFill>
              </a:rPr>
              <a:t>Hatt</a:t>
            </a:r>
            <a:r>
              <a:rPr lang="fr-FR" sz="1200" b="1" i="1" dirty="0">
                <a:solidFill>
                  <a:schemeClr val="bg1"/>
                </a:solidFill>
              </a:rPr>
              <a:t>, et al. </a:t>
            </a:r>
            <a:r>
              <a:rPr lang="fr-FR" sz="1200" i="1" dirty="0">
                <a:solidFill>
                  <a:schemeClr val="bg1"/>
                </a:solidFill>
              </a:rPr>
              <a:t>IEEE Trans Med Imaging </a:t>
            </a:r>
            <a:r>
              <a:rPr lang="fr-FR" sz="1200" dirty="0">
                <a:solidFill>
                  <a:schemeClr val="bg1"/>
                </a:solidFill>
              </a:rPr>
              <a:t>2009;28:881-893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dirty="0">
                <a:solidFill>
                  <a:schemeClr val="bg1"/>
                </a:solidFill>
              </a:rPr>
              <a:t>GARAC = gradient-</a:t>
            </a:r>
            <a:r>
              <a:rPr lang="fr-FR" sz="1400" dirty="0" err="1">
                <a:solidFill>
                  <a:schemeClr val="bg1"/>
                </a:solidFill>
              </a:rPr>
              <a:t>aided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region-based</a:t>
            </a:r>
            <a:r>
              <a:rPr lang="fr-FR" sz="1400" dirty="0">
                <a:solidFill>
                  <a:schemeClr val="bg1"/>
                </a:solidFill>
              </a:rPr>
              <a:t> active contour</a:t>
            </a:r>
          </a:p>
          <a:p>
            <a:r>
              <a:rPr lang="fr-FR" sz="1400" b="1" i="1" dirty="0">
                <a:solidFill>
                  <a:schemeClr val="bg1"/>
                </a:solidFill>
              </a:rPr>
              <a:t>	</a:t>
            </a:r>
            <a:r>
              <a:rPr lang="fr-FR" sz="1200" b="1" i="1" dirty="0">
                <a:solidFill>
                  <a:schemeClr val="bg1"/>
                </a:solidFill>
              </a:rPr>
              <a:t>Jaouen, et al. </a:t>
            </a:r>
            <a:r>
              <a:rPr lang="fr-FR" sz="1200" i="1" dirty="0">
                <a:solidFill>
                  <a:schemeClr val="bg1"/>
                </a:solidFill>
              </a:rPr>
              <a:t>IEEE NSS-MIC 2016</a:t>
            </a:r>
            <a:endParaRPr lang="fr-FR" sz="12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dirty="0">
                <a:solidFill>
                  <a:schemeClr val="bg1"/>
                </a:solidFill>
              </a:rPr>
              <a:t>GMM = </a:t>
            </a:r>
            <a:r>
              <a:rPr lang="fr-FR" sz="1400" dirty="0" err="1">
                <a:solidFill>
                  <a:schemeClr val="bg1"/>
                </a:solidFill>
              </a:rPr>
              <a:t>gaussian</a:t>
            </a:r>
            <a:r>
              <a:rPr lang="fr-FR" sz="1400" dirty="0">
                <a:solidFill>
                  <a:schemeClr val="bg1"/>
                </a:solidFill>
              </a:rPr>
              <a:t> mixture model (+ </a:t>
            </a:r>
            <a:r>
              <a:rPr lang="fr-FR" sz="1400" dirty="0" err="1">
                <a:solidFill>
                  <a:schemeClr val="bg1"/>
                </a:solidFill>
              </a:rPr>
              <a:t>pre</a:t>
            </a:r>
            <a:r>
              <a:rPr lang="fr-FR" sz="1400" dirty="0">
                <a:solidFill>
                  <a:schemeClr val="bg1"/>
                </a:solidFill>
              </a:rPr>
              <a:t>/post-</a:t>
            </a:r>
            <a:r>
              <a:rPr lang="fr-FR" sz="1400" dirty="0" err="1">
                <a:solidFill>
                  <a:schemeClr val="bg1"/>
                </a:solidFill>
              </a:rPr>
              <a:t>processing</a:t>
            </a:r>
            <a:r>
              <a:rPr lang="fr-FR" sz="1400" dirty="0">
                <a:solidFill>
                  <a:schemeClr val="bg1"/>
                </a:solidFill>
              </a:rPr>
              <a:t> for noise/</a:t>
            </a:r>
            <a:r>
              <a:rPr lang="fr-FR" sz="1400" dirty="0" err="1">
                <a:solidFill>
                  <a:schemeClr val="bg1"/>
                </a:solidFill>
              </a:rPr>
              <a:t>morphology</a:t>
            </a:r>
            <a:r>
              <a:rPr lang="fr-FR" sz="1400" dirty="0">
                <a:solidFill>
                  <a:schemeClr val="bg1"/>
                </a:solidFill>
              </a:rPr>
              <a:t>)</a:t>
            </a:r>
          </a:p>
          <a:p>
            <a:r>
              <a:rPr lang="fr-FR" sz="1400" dirty="0">
                <a:solidFill>
                  <a:schemeClr val="bg1"/>
                </a:solidFill>
              </a:rPr>
              <a:t>	</a:t>
            </a:r>
            <a:r>
              <a:rPr lang="fr-FR" sz="1200" b="1" dirty="0" err="1">
                <a:solidFill>
                  <a:schemeClr val="bg1"/>
                </a:solidFill>
              </a:rPr>
              <a:t>Aristophanous</a:t>
            </a:r>
            <a:r>
              <a:rPr lang="fr-FR" sz="1200" b="1" i="1" dirty="0">
                <a:solidFill>
                  <a:schemeClr val="bg1"/>
                </a:solidFill>
              </a:rPr>
              <a:t>, et al. </a:t>
            </a:r>
            <a:r>
              <a:rPr lang="fr-FR" sz="1200" i="1" dirty="0">
                <a:solidFill>
                  <a:schemeClr val="bg1"/>
                </a:solidFill>
              </a:rPr>
              <a:t>Med Phys </a:t>
            </a:r>
            <a:r>
              <a:rPr lang="fr-FR" sz="1200" dirty="0">
                <a:solidFill>
                  <a:schemeClr val="bg1"/>
                </a:solidFill>
              </a:rPr>
              <a:t>2007;34:4223-4235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dirty="0">
                <a:solidFill>
                  <a:schemeClr val="bg1"/>
                </a:solidFill>
              </a:rPr>
              <a:t>KM = k-</a:t>
            </a:r>
            <a:r>
              <a:rPr lang="fr-FR" sz="1400" dirty="0" err="1">
                <a:solidFill>
                  <a:schemeClr val="bg1"/>
                </a:solidFill>
              </a:rPr>
              <a:t>means</a:t>
            </a:r>
            <a:r>
              <a:rPr lang="fr-FR" sz="1400" dirty="0">
                <a:solidFill>
                  <a:schemeClr val="bg1"/>
                </a:solidFill>
              </a:rPr>
              <a:t> (+ </a:t>
            </a:r>
            <a:r>
              <a:rPr lang="fr-FR" sz="1400" dirty="0" err="1">
                <a:solidFill>
                  <a:schemeClr val="bg1"/>
                </a:solidFill>
              </a:rPr>
              <a:t>pre</a:t>
            </a:r>
            <a:r>
              <a:rPr lang="fr-FR" sz="1400" dirty="0">
                <a:solidFill>
                  <a:schemeClr val="bg1"/>
                </a:solidFill>
              </a:rPr>
              <a:t>/post-</a:t>
            </a:r>
            <a:r>
              <a:rPr lang="fr-FR" sz="1400" dirty="0" err="1">
                <a:solidFill>
                  <a:schemeClr val="bg1"/>
                </a:solidFill>
              </a:rPr>
              <a:t>processing</a:t>
            </a:r>
            <a:r>
              <a:rPr lang="fr-FR" sz="1400" dirty="0">
                <a:solidFill>
                  <a:schemeClr val="bg1"/>
                </a:solidFill>
              </a:rPr>
              <a:t> for noise/</a:t>
            </a:r>
            <a:r>
              <a:rPr lang="fr-FR" sz="1400" dirty="0" err="1">
                <a:solidFill>
                  <a:schemeClr val="bg1"/>
                </a:solidFill>
              </a:rPr>
              <a:t>morphology</a:t>
            </a:r>
            <a:r>
              <a:rPr lang="fr-FR" sz="1400" dirty="0">
                <a:solidFill>
                  <a:schemeClr val="bg1"/>
                </a:solidFill>
              </a:rPr>
              <a:t>)</a:t>
            </a:r>
          </a:p>
          <a:p>
            <a:r>
              <a:rPr lang="fr-FR" sz="1400" dirty="0">
                <a:solidFill>
                  <a:schemeClr val="bg1"/>
                </a:solidFill>
              </a:rPr>
              <a:t>	</a:t>
            </a:r>
            <a:r>
              <a:rPr lang="fr-FR" sz="1200" b="1" dirty="0">
                <a:solidFill>
                  <a:schemeClr val="bg1"/>
                </a:solidFill>
              </a:rPr>
              <a:t>Arthur &amp; </a:t>
            </a:r>
            <a:r>
              <a:rPr lang="fr-FR" sz="1200" b="1" dirty="0" err="1">
                <a:solidFill>
                  <a:schemeClr val="bg1"/>
                </a:solidFill>
              </a:rPr>
              <a:t>Vassilvitskii</a:t>
            </a:r>
            <a:r>
              <a:rPr lang="fr-FR" sz="1200" b="1" i="1" dirty="0">
                <a:solidFill>
                  <a:schemeClr val="bg1"/>
                </a:solidFill>
              </a:rPr>
              <a:t>. </a:t>
            </a:r>
            <a:r>
              <a:rPr lang="en-US" sz="1200" i="1" dirty="0">
                <a:solidFill>
                  <a:schemeClr val="bg1"/>
                </a:solidFill>
              </a:rPr>
              <a:t>ACM-SIAM Symposium on Discrete Algorithms </a:t>
            </a:r>
            <a:r>
              <a:rPr lang="fr-FR" sz="1200" dirty="0">
                <a:solidFill>
                  <a:schemeClr val="bg1"/>
                </a:solidFill>
              </a:rPr>
              <a:t>2007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dirty="0">
                <a:solidFill>
                  <a:schemeClr val="bg1"/>
                </a:solidFill>
              </a:rPr>
              <a:t>SDWFCM = spatial-distance </a:t>
            </a:r>
            <a:r>
              <a:rPr lang="fr-FR" sz="1400" dirty="0" err="1">
                <a:solidFill>
                  <a:schemeClr val="bg1"/>
                </a:solidFill>
              </a:rPr>
              <a:t>weighted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fuzzy</a:t>
            </a:r>
            <a:r>
              <a:rPr lang="fr-FR" sz="1400" dirty="0">
                <a:solidFill>
                  <a:schemeClr val="bg1"/>
                </a:solidFill>
              </a:rPr>
              <a:t> c-</a:t>
            </a:r>
            <a:r>
              <a:rPr lang="fr-FR" sz="1400" dirty="0" err="1">
                <a:solidFill>
                  <a:schemeClr val="bg1"/>
                </a:solidFill>
              </a:rPr>
              <a:t>means</a:t>
            </a:r>
            <a:r>
              <a:rPr lang="fr-FR" sz="1400" dirty="0">
                <a:solidFill>
                  <a:schemeClr val="bg1"/>
                </a:solidFill>
              </a:rPr>
              <a:t> (+ </a:t>
            </a:r>
            <a:r>
              <a:rPr lang="fr-FR" sz="1400" dirty="0" err="1">
                <a:solidFill>
                  <a:schemeClr val="bg1"/>
                </a:solidFill>
              </a:rPr>
              <a:t>pre</a:t>
            </a:r>
            <a:r>
              <a:rPr lang="fr-FR" sz="1400" dirty="0">
                <a:solidFill>
                  <a:schemeClr val="bg1"/>
                </a:solidFill>
              </a:rPr>
              <a:t>/post-</a:t>
            </a:r>
            <a:r>
              <a:rPr lang="fr-FR" sz="1400" dirty="0" err="1">
                <a:solidFill>
                  <a:schemeClr val="bg1"/>
                </a:solidFill>
              </a:rPr>
              <a:t>processing</a:t>
            </a:r>
            <a:r>
              <a:rPr lang="fr-FR" sz="1400" dirty="0">
                <a:solidFill>
                  <a:schemeClr val="bg1"/>
                </a:solidFill>
              </a:rPr>
              <a:t> for noise/</a:t>
            </a:r>
            <a:r>
              <a:rPr lang="fr-FR" sz="1400" dirty="0" err="1">
                <a:solidFill>
                  <a:schemeClr val="bg1"/>
                </a:solidFill>
              </a:rPr>
              <a:t>morphology</a:t>
            </a:r>
            <a:r>
              <a:rPr lang="fr-FR" sz="14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fr-FR" sz="1400" b="1" i="1" dirty="0">
                <a:solidFill>
                  <a:schemeClr val="bg1"/>
                </a:solidFill>
              </a:rPr>
              <a:t>	</a:t>
            </a:r>
            <a:r>
              <a:rPr lang="fr-FR" sz="1200" b="1" dirty="0">
                <a:solidFill>
                  <a:schemeClr val="bg1"/>
                </a:solidFill>
              </a:rPr>
              <a:t>Guo,</a:t>
            </a:r>
            <a:r>
              <a:rPr lang="fr-FR" sz="1200" b="1" i="1" dirty="0">
                <a:solidFill>
                  <a:schemeClr val="bg1"/>
                </a:solidFill>
              </a:rPr>
              <a:t> et al. </a:t>
            </a:r>
            <a:r>
              <a:rPr lang="fr-FR" sz="1200" i="1" dirty="0" err="1">
                <a:solidFill>
                  <a:schemeClr val="bg1"/>
                </a:solidFill>
              </a:rPr>
              <a:t>Wseas</a:t>
            </a:r>
            <a:r>
              <a:rPr lang="fr-FR" sz="1200" i="1" dirty="0">
                <a:solidFill>
                  <a:schemeClr val="bg1"/>
                </a:solidFill>
              </a:rPr>
              <a:t> Trans. Comput. </a:t>
            </a:r>
            <a:r>
              <a:rPr lang="fr-FR" sz="1200" dirty="0">
                <a:solidFill>
                  <a:schemeClr val="bg1"/>
                </a:solidFill>
              </a:rPr>
              <a:t>2015;14:369-381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dirty="0">
                <a:solidFill>
                  <a:schemeClr val="bg1"/>
                </a:solidFill>
              </a:rPr>
              <a:t>RF = </a:t>
            </a:r>
            <a:r>
              <a:rPr lang="fr-FR" sz="1400" dirty="0" err="1">
                <a:solidFill>
                  <a:schemeClr val="bg1"/>
                </a:solidFill>
              </a:rPr>
              <a:t>random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forest</a:t>
            </a:r>
            <a:r>
              <a:rPr lang="fr-FR" sz="1400" dirty="0">
                <a:solidFill>
                  <a:schemeClr val="bg1"/>
                </a:solidFill>
              </a:rPr>
              <a:t> on image </a:t>
            </a:r>
            <a:r>
              <a:rPr lang="fr-FR" sz="1400" dirty="0" err="1">
                <a:solidFill>
                  <a:schemeClr val="bg1"/>
                </a:solidFill>
              </a:rPr>
              <a:t>features</a:t>
            </a:r>
            <a:r>
              <a:rPr lang="fr-FR" sz="1400" dirty="0">
                <a:solidFill>
                  <a:schemeClr val="bg1"/>
                </a:solidFill>
              </a:rPr>
              <a:t> (incl. textures)</a:t>
            </a:r>
          </a:p>
          <a:p>
            <a:r>
              <a:rPr lang="fr-FR" sz="1400" dirty="0">
                <a:solidFill>
                  <a:schemeClr val="bg1"/>
                </a:solidFill>
              </a:rPr>
              <a:t>	</a:t>
            </a:r>
            <a:r>
              <a:rPr lang="fr-FR" sz="1400" b="1" i="1" dirty="0">
                <a:solidFill>
                  <a:schemeClr val="bg1"/>
                </a:solidFill>
              </a:rPr>
              <a:t> </a:t>
            </a:r>
            <a:r>
              <a:rPr lang="fr-FR" sz="1200" b="1" dirty="0" err="1">
                <a:solidFill>
                  <a:schemeClr val="bg1"/>
                </a:solidFill>
              </a:rPr>
              <a:t>Breiman</a:t>
            </a:r>
            <a:r>
              <a:rPr lang="fr-FR" sz="1200" b="1" i="1" dirty="0">
                <a:solidFill>
                  <a:schemeClr val="bg1"/>
                </a:solidFill>
              </a:rPr>
              <a:t>, et al. </a:t>
            </a:r>
            <a:r>
              <a:rPr lang="fr-FR" sz="1200" i="1" dirty="0">
                <a:solidFill>
                  <a:schemeClr val="bg1"/>
                </a:solidFill>
              </a:rPr>
              <a:t>Mach. </a:t>
            </a:r>
            <a:r>
              <a:rPr lang="fr-FR" sz="1200" i="1" dirty="0" err="1">
                <a:solidFill>
                  <a:schemeClr val="bg1"/>
                </a:solidFill>
              </a:rPr>
              <a:t>Learn</a:t>
            </a:r>
            <a:r>
              <a:rPr lang="fr-FR" sz="1200" i="1" dirty="0">
                <a:solidFill>
                  <a:schemeClr val="bg1"/>
                </a:solidFill>
              </a:rPr>
              <a:t>. </a:t>
            </a:r>
            <a:r>
              <a:rPr lang="fr-FR" sz="1200" dirty="0">
                <a:solidFill>
                  <a:schemeClr val="bg1"/>
                </a:solidFill>
              </a:rPr>
              <a:t>2001;45;5-32</a:t>
            </a: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dirty="0">
                <a:solidFill>
                  <a:schemeClr val="bg1"/>
                </a:solidFill>
              </a:rPr>
              <a:t>T40 and T50 = </a:t>
            </a:r>
            <a:r>
              <a:rPr lang="fr-FR" sz="1400" dirty="0" err="1">
                <a:solidFill>
                  <a:schemeClr val="bg1"/>
                </a:solidFill>
              </a:rPr>
              <a:t>threshold</a:t>
            </a:r>
            <a:r>
              <a:rPr lang="fr-FR" sz="1400" dirty="0">
                <a:solidFill>
                  <a:schemeClr val="bg1"/>
                </a:solidFill>
              </a:rPr>
              <a:t> at 40 and 50% of max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27088" y="67299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Evaluated</a:t>
            </a:r>
            <a:r>
              <a:rPr lang="fr-FR" b="1" dirty="0"/>
              <a:t> </a:t>
            </a:r>
            <a:r>
              <a:rPr lang="fr-FR" b="1" dirty="0" err="1"/>
              <a:t>methods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26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108285"/>
            <a:ext cx="9020372" cy="4967287"/>
          </a:xfrm>
        </p:spPr>
        <p:txBody>
          <a:bodyPr/>
          <a:lstStyle/>
          <a:p>
            <a:r>
              <a:rPr lang="fr-FR" dirty="0" err="1"/>
              <a:t>Datasets</a:t>
            </a:r>
            <a:r>
              <a:rPr lang="fr-FR" dirty="0"/>
              <a:t>: 3 types of data (19 training - 149 </a:t>
            </a:r>
            <a:r>
              <a:rPr lang="fr-FR" dirty="0" err="1"/>
              <a:t>testing</a:t>
            </a:r>
            <a:r>
              <a:rPr lang="fr-FR" dirty="0"/>
              <a:t>)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49664" y="723384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Data and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err="1"/>
              <a:t>protocol</a:t>
            </a:r>
            <a:endParaRPr lang="en-US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818996" y="1599378"/>
            <a:ext cx="4427004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Clinical images </a:t>
            </a: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Physical phantoms</a:t>
            </a: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Numerical phantoms (Monte Carlo)</a:t>
            </a:r>
          </a:p>
          <a:p>
            <a:pPr>
              <a:spcBef>
                <a:spcPct val="50000"/>
              </a:spcBef>
              <a:defRPr/>
            </a:pPr>
            <a:endParaRPr lang="fi-FI" sz="18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Analytical simulations</a:t>
            </a:r>
            <a:r>
              <a:rPr lang="fi-FI" sz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	</a:t>
            </a:r>
            <a:endParaRPr lang="en-GB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3" b="12381"/>
          <a:stretch>
            <a:fillRect/>
          </a:stretch>
        </p:blipFill>
        <p:spPr bwMode="auto">
          <a:xfrm>
            <a:off x="3790515" y="1651324"/>
            <a:ext cx="10985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UCLLung06_2m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4675" r="2383"/>
          <a:stretch>
            <a:fillRect/>
          </a:stretch>
        </p:blipFill>
        <p:spPr bwMode="auto">
          <a:xfrm>
            <a:off x="5059208" y="1656662"/>
            <a:ext cx="14478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UCLLung06_2m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271" y="1659837"/>
            <a:ext cx="14414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Zeolite_acq8_sl16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515" y="2805436"/>
            <a:ext cx="1104379" cy="10201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Zeolite_acq18_sl16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09" y="2805436"/>
            <a:ext cx="1025762" cy="10201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ACR_Jaczak_mix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60" y="5170399"/>
            <a:ext cx="10080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2DSimulatorAbdo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827" y="5162307"/>
            <a:ext cx="15287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09" y="5171986"/>
            <a:ext cx="100806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62801" y="1886912"/>
            <a:ext cx="317252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JF. Daisne, </a:t>
            </a:r>
            <a:r>
              <a:rPr lang="fr-FR" sz="1000" i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et al</a:t>
            </a:r>
            <a:r>
              <a:rPr lang="en-GB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. Radiology 2004</a:t>
            </a:r>
          </a:p>
          <a:p>
            <a:pPr algn="just">
              <a:defRPr/>
            </a:pPr>
            <a:r>
              <a:rPr lang="en-US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T. Shepherd, </a:t>
            </a:r>
            <a:r>
              <a:rPr lang="en-US" sz="1000" i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et al. </a:t>
            </a:r>
            <a:r>
              <a:rPr lang="en-US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IEEE TMI 2012</a:t>
            </a:r>
          </a:p>
          <a:p>
            <a:pPr algn="just">
              <a:defRPr/>
            </a:pPr>
            <a:r>
              <a:rPr lang="en-US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M. </a:t>
            </a:r>
            <a:r>
              <a:rPr lang="en-US" sz="1000" dirty="0" err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Hatt</a:t>
            </a:r>
            <a:r>
              <a:rPr lang="en-US" sz="1000" i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, et al</a:t>
            </a:r>
            <a:r>
              <a:rPr lang="en-US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000" i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IJROBP</a:t>
            </a:r>
            <a:r>
              <a:rPr lang="en-US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 2010</a:t>
            </a:r>
            <a:r>
              <a:rPr lang="en-GB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just">
              <a:defRPr/>
            </a:pPr>
            <a:r>
              <a:rPr lang="fr-FR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J. </a:t>
            </a:r>
            <a:r>
              <a:rPr lang="fr-FR" sz="1000" dirty="0" err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Lapuyade-Lahorgue</a:t>
            </a:r>
            <a:r>
              <a:rPr lang="fr-FR" sz="1000" i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, et al</a:t>
            </a:r>
            <a:r>
              <a:rPr lang="fr-FR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.</a:t>
            </a:r>
            <a:r>
              <a:rPr lang="fr-FR" sz="1000" i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Med </a:t>
            </a:r>
            <a:r>
              <a:rPr lang="fr-FR" sz="1000" dirty="0" err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Phys</a:t>
            </a:r>
            <a:r>
              <a:rPr lang="fr-FR" sz="10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 2015</a:t>
            </a:r>
            <a:endParaRPr lang="en-US" sz="1000" dirty="0">
              <a:solidFill>
                <a:schemeClr val="bg1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900" dirty="0">
              <a:solidFill>
                <a:schemeClr val="bg1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847062" y="3299416"/>
            <a:ext cx="26508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000" dirty="0">
                <a:solidFill>
                  <a:schemeClr val="bg1"/>
                </a:solidFill>
              </a:rPr>
              <a:t>F. </a:t>
            </a:r>
            <a:r>
              <a:rPr lang="en-US" altLang="en-US" sz="1000" dirty="0" err="1">
                <a:solidFill>
                  <a:schemeClr val="bg1"/>
                </a:solidFill>
              </a:rPr>
              <a:t>Zito</a:t>
            </a:r>
            <a:r>
              <a:rPr lang="en-US" altLang="en-US" sz="1000" dirty="0">
                <a:solidFill>
                  <a:schemeClr val="bg1"/>
                </a:solidFill>
              </a:rPr>
              <a:t>, </a:t>
            </a:r>
            <a:r>
              <a:rPr lang="en-US" altLang="en-US" sz="1000" i="1" dirty="0">
                <a:solidFill>
                  <a:schemeClr val="bg1"/>
                </a:solidFill>
              </a:rPr>
              <a:t>et al</a:t>
            </a:r>
            <a:r>
              <a:rPr lang="en-US" altLang="en-US" sz="1000" dirty="0">
                <a:solidFill>
                  <a:schemeClr val="bg1"/>
                </a:solidFill>
              </a:rPr>
              <a:t>. Med </a:t>
            </a:r>
            <a:r>
              <a:rPr lang="en-US" altLang="en-US" sz="1000" dirty="0" err="1">
                <a:solidFill>
                  <a:schemeClr val="bg1"/>
                </a:solidFill>
              </a:rPr>
              <a:t>Phys</a:t>
            </a:r>
            <a:r>
              <a:rPr lang="en-US" altLang="en-US" sz="1000" dirty="0">
                <a:solidFill>
                  <a:schemeClr val="bg1"/>
                </a:solidFill>
              </a:rPr>
              <a:t> 2012</a:t>
            </a:r>
          </a:p>
          <a:p>
            <a:pPr algn="just" eaLnBrk="1" hangingPunct="1"/>
            <a:r>
              <a:rPr lang="fr-FR" altLang="en-US" sz="1000" dirty="0">
                <a:solidFill>
                  <a:schemeClr val="bg1"/>
                </a:solidFill>
              </a:rPr>
              <a:t>B. Berthon</a:t>
            </a:r>
            <a:r>
              <a:rPr lang="en-US" altLang="en-US" sz="1000" dirty="0">
                <a:solidFill>
                  <a:schemeClr val="bg1"/>
                </a:solidFill>
              </a:rPr>
              <a:t>, </a:t>
            </a:r>
            <a:r>
              <a:rPr lang="en-US" altLang="en-US" sz="1000" i="1" dirty="0">
                <a:solidFill>
                  <a:schemeClr val="bg1"/>
                </a:solidFill>
              </a:rPr>
              <a:t>et al</a:t>
            </a:r>
            <a:r>
              <a:rPr lang="en-US" altLang="en-US" sz="1000" dirty="0">
                <a:solidFill>
                  <a:schemeClr val="bg1"/>
                </a:solidFill>
              </a:rPr>
              <a:t>. Med </a:t>
            </a:r>
            <a:r>
              <a:rPr lang="en-US" altLang="en-US" sz="1000" dirty="0" err="1">
                <a:solidFill>
                  <a:schemeClr val="bg1"/>
                </a:solidFill>
              </a:rPr>
              <a:t>Phys</a:t>
            </a:r>
            <a:r>
              <a:rPr lang="en-US" altLang="en-US" sz="1000" dirty="0">
                <a:solidFill>
                  <a:schemeClr val="bg1"/>
                </a:solidFill>
              </a:rPr>
              <a:t> 2014</a:t>
            </a:r>
          </a:p>
          <a:p>
            <a:pPr algn="just" eaLnBrk="1" hangingPunct="1"/>
            <a:endParaRPr lang="en-US" altLang="en-US" sz="1000" dirty="0">
              <a:solidFill>
                <a:schemeClr val="bg1"/>
              </a:solidFill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849706" y="4454299"/>
            <a:ext cx="34900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000" dirty="0">
                <a:solidFill>
                  <a:schemeClr val="bg1"/>
                </a:solidFill>
              </a:rPr>
              <a:t>A. Le </a:t>
            </a:r>
            <a:r>
              <a:rPr lang="en-US" altLang="en-US" sz="1000" dirty="0" err="1">
                <a:solidFill>
                  <a:schemeClr val="bg1"/>
                </a:solidFill>
              </a:rPr>
              <a:t>Maitre</a:t>
            </a:r>
            <a:r>
              <a:rPr lang="en-US" altLang="en-US" sz="1000" dirty="0">
                <a:solidFill>
                  <a:schemeClr val="bg1"/>
                </a:solidFill>
              </a:rPr>
              <a:t>, </a:t>
            </a:r>
            <a:r>
              <a:rPr lang="en-US" altLang="en-US" sz="1000" i="1" dirty="0">
                <a:solidFill>
                  <a:schemeClr val="bg1"/>
                </a:solidFill>
              </a:rPr>
              <a:t>et al</a:t>
            </a:r>
            <a:r>
              <a:rPr lang="en-US" altLang="en-US" sz="1000" dirty="0">
                <a:solidFill>
                  <a:schemeClr val="bg1"/>
                </a:solidFill>
              </a:rPr>
              <a:t>. </a:t>
            </a:r>
            <a:r>
              <a:rPr lang="en-US" altLang="en-US" sz="1000" i="1" dirty="0">
                <a:solidFill>
                  <a:schemeClr val="bg1"/>
                </a:solidFill>
              </a:rPr>
              <a:t>Proceedings of the IEEE </a:t>
            </a:r>
            <a:r>
              <a:rPr lang="en-US" altLang="en-US" sz="1000" dirty="0">
                <a:solidFill>
                  <a:schemeClr val="bg1"/>
                </a:solidFill>
              </a:rPr>
              <a:t>2009</a:t>
            </a:r>
          </a:p>
          <a:p>
            <a:pPr algn="just" eaLnBrk="1" hangingPunct="1"/>
            <a:r>
              <a:rPr lang="en-GB" altLang="en-US" sz="1000" dirty="0">
                <a:solidFill>
                  <a:schemeClr val="bg1"/>
                </a:solidFill>
              </a:rPr>
              <a:t>P. </a:t>
            </a:r>
            <a:r>
              <a:rPr lang="en-GB" altLang="en-US" sz="1000" dirty="0" err="1">
                <a:solidFill>
                  <a:schemeClr val="bg1"/>
                </a:solidFill>
              </a:rPr>
              <a:t>Papadimitroulas</a:t>
            </a:r>
            <a:r>
              <a:rPr lang="en-US" altLang="en-US" sz="1000" dirty="0">
                <a:solidFill>
                  <a:schemeClr val="bg1"/>
                </a:solidFill>
              </a:rPr>
              <a:t>, </a:t>
            </a:r>
            <a:r>
              <a:rPr lang="en-US" altLang="en-US" sz="1000" i="1" dirty="0">
                <a:solidFill>
                  <a:schemeClr val="bg1"/>
                </a:solidFill>
              </a:rPr>
              <a:t>et al</a:t>
            </a:r>
            <a:r>
              <a:rPr lang="en-US" altLang="en-US" sz="1000" dirty="0">
                <a:solidFill>
                  <a:schemeClr val="bg1"/>
                </a:solidFill>
              </a:rPr>
              <a:t>. </a:t>
            </a:r>
            <a:r>
              <a:rPr lang="en-US" altLang="en-US" sz="1000" i="1" dirty="0">
                <a:solidFill>
                  <a:schemeClr val="bg1"/>
                </a:solidFill>
              </a:rPr>
              <a:t>Med </a:t>
            </a:r>
            <a:r>
              <a:rPr lang="en-US" altLang="en-US" sz="1000" i="1" dirty="0" err="1">
                <a:solidFill>
                  <a:schemeClr val="bg1"/>
                </a:solidFill>
              </a:rPr>
              <a:t>Phys</a:t>
            </a:r>
            <a:r>
              <a:rPr lang="en-US" altLang="en-US" sz="1000" i="1" dirty="0">
                <a:solidFill>
                  <a:schemeClr val="bg1"/>
                </a:solidFill>
              </a:rPr>
              <a:t> </a:t>
            </a:r>
            <a:r>
              <a:rPr lang="en-US" altLang="en-US" sz="1000" dirty="0">
                <a:solidFill>
                  <a:schemeClr val="bg1"/>
                </a:solidFill>
              </a:rPr>
              <a:t>2013</a:t>
            </a:r>
          </a:p>
          <a:p>
            <a:pPr algn="just" eaLnBrk="1" hangingPunct="1"/>
            <a:endParaRPr lang="en-US" altLang="en-US" sz="1000" dirty="0">
              <a:solidFill>
                <a:schemeClr val="bg1"/>
              </a:solidFill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883889" y="5262838"/>
            <a:ext cx="2889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1000" dirty="0">
                <a:solidFill>
                  <a:schemeClr val="bg1"/>
                </a:solidFill>
              </a:rPr>
              <a:t>M. </a:t>
            </a:r>
            <a:r>
              <a:rPr lang="fr-FR" altLang="en-US" sz="1000" dirty="0" err="1">
                <a:solidFill>
                  <a:schemeClr val="bg1"/>
                </a:solidFill>
              </a:rPr>
              <a:t>Aristophanous</a:t>
            </a:r>
            <a:r>
              <a:rPr lang="fr-FR" altLang="en-US" sz="1000" dirty="0">
                <a:solidFill>
                  <a:schemeClr val="bg1"/>
                </a:solidFill>
              </a:rPr>
              <a:t>, </a:t>
            </a:r>
            <a:r>
              <a:rPr lang="fr-FR" altLang="en-US" sz="1000" i="1" dirty="0">
                <a:solidFill>
                  <a:schemeClr val="bg1"/>
                </a:solidFill>
              </a:rPr>
              <a:t>et al</a:t>
            </a:r>
            <a:r>
              <a:rPr lang="fr-FR" altLang="en-US" sz="1000" dirty="0">
                <a:solidFill>
                  <a:schemeClr val="bg1"/>
                </a:solidFill>
              </a:rPr>
              <a:t>. </a:t>
            </a:r>
            <a:r>
              <a:rPr lang="fr-FR" altLang="en-US" sz="1000" i="1" dirty="0" err="1">
                <a:solidFill>
                  <a:schemeClr val="bg1"/>
                </a:solidFill>
              </a:rPr>
              <a:t>Phys</a:t>
            </a:r>
            <a:r>
              <a:rPr lang="fr-FR" altLang="en-US" sz="1000" i="1" dirty="0">
                <a:solidFill>
                  <a:schemeClr val="bg1"/>
                </a:solidFill>
              </a:rPr>
              <a:t> Med </a:t>
            </a:r>
            <a:r>
              <a:rPr lang="fr-FR" altLang="en-US" sz="1000" dirty="0">
                <a:solidFill>
                  <a:schemeClr val="bg1"/>
                </a:solidFill>
              </a:rPr>
              <a:t>2008</a:t>
            </a:r>
            <a:endParaRPr lang="en-US" altLang="en-US" sz="1000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1000" dirty="0">
                <a:solidFill>
                  <a:schemeClr val="bg1"/>
                </a:solidFill>
              </a:rPr>
              <a:t>B. Berthon, </a:t>
            </a:r>
            <a:r>
              <a:rPr lang="en-US" altLang="en-US" sz="1000" i="1" dirty="0">
                <a:solidFill>
                  <a:schemeClr val="bg1"/>
                </a:solidFill>
              </a:rPr>
              <a:t>et al</a:t>
            </a:r>
            <a:r>
              <a:rPr lang="en-US" altLang="en-US" sz="1000" dirty="0">
                <a:solidFill>
                  <a:schemeClr val="bg1"/>
                </a:solidFill>
              </a:rPr>
              <a:t>. </a:t>
            </a:r>
            <a:r>
              <a:rPr lang="fr-FR" altLang="en-US" sz="1000" i="1" dirty="0" err="1">
                <a:solidFill>
                  <a:schemeClr val="bg1"/>
                </a:solidFill>
              </a:rPr>
              <a:t>Phys</a:t>
            </a:r>
            <a:r>
              <a:rPr lang="fr-FR" altLang="en-US" sz="1000" i="1" dirty="0">
                <a:solidFill>
                  <a:schemeClr val="bg1"/>
                </a:solidFill>
              </a:rPr>
              <a:t> Med. 2015</a:t>
            </a:r>
            <a:endParaRPr lang="en-US" altLang="en-US" sz="1000" i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image of FIG. 4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69"/>
          <a:stretch/>
        </p:blipFill>
        <p:spPr bwMode="auto">
          <a:xfrm>
            <a:off x="6205565" y="2798625"/>
            <a:ext cx="941050" cy="102695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1" descr="fantome3PET.bmp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63990" y="4115733"/>
            <a:ext cx="2029366" cy="9757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430728" y="254001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N=25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430728" y="375335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N=66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430728" y="5727886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N=95 (</a:t>
            </a:r>
            <a:r>
              <a:rPr lang="fr-FR" u="sng" dirty="0">
                <a:solidFill>
                  <a:schemeClr val="bg1"/>
                </a:solidFill>
              </a:rPr>
              <a:t>18 </a:t>
            </a:r>
            <a:r>
              <a:rPr lang="fr-FR" u="sng" dirty="0" err="1">
                <a:solidFill>
                  <a:schemeClr val="bg1"/>
                </a:solidFill>
              </a:rPr>
              <a:t>testing</a:t>
            </a:r>
            <a:r>
              <a:rPr lang="fr-FR" u="sng" dirty="0">
                <a:solidFill>
                  <a:schemeClr val="bg1"/>
                </a:solidFill>
              </a:rPr>
              <a:t> </a:t>
            </a:r>
            <a:r>
              <a:rPr lang="fr-FR" u="sng" dirty="0" err="1">
                <a:solidFill>
                  <a:schemeClr val="bg1"/>
                </a:solidFill>
              </a:rPr>
              <a:t>excluded</a:t>
            </a:r>
            <a:r>
              <a:rPr lang="fr-FR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4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2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72828" y="1125538"/>
            <a:ext cx="9127816" cy="4967287"/>
          </a:xfrm>
        </p:spPr>
        <p:txBody>
          <a:bodyPr/>
          <a:lstStyle/>
          <a:p>
            <a:r>
              <a:rPr lang="fr-FR" dirty="0" err="1"/>
              <a:t>Datasets</a:t>
            </a:r>
            <a:r>
              <a:rPr lang="fr-FR" dirty="0"/>
              <a:t>: 3 types of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ground-truth</a:t>
            </a:r>
            <a:endParaRPr lang="fr-FR" dirty="0"/>
          </a:p>
        </p:txBody>
      </p:sp>
      <p:pic>
        <p:nvPicPr>
          <p:cNvPr id="20" name="Image 1" descr="fantome3.bmp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583" y="4909536"/>
            <a:ext cx="2304000" cy="113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09" y="1640183"/>
            <a:ext cx="147796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933237" y="1916182"/>
            <a:ext cx="209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Digitized histopathology</a:t>
            </a: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932654" y="2303532"/>
            <a:ext cx="2419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of multiple expert delineations</a:t>
            </a:r>
          </a:p>
        </p:txBody>
      </p:sp>
      <p:pic>
        <p:nvPicPr>
          <p:cNvPr id="25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56" y="1689396"/>
            <a:ext cx="93821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56" y="1689396"/>
            <a:ext cx="9398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ight Arrow 13"/>
          <p:cNvSpPr/>
          <p:nvPr/>
        </p:nvSpPr>
        <p:spPr bwMode="auto">
          <a:xfrm>
            <a:off x="6752756" y="1976733"/>
            <a:ext cx="576263" cy="36036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849664" y="3420425"/>
            <a:ext cx="31911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Truth masks of sub-voxel precision from thresholding of associated CT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827088" y="5625091"/>
            <a:ext cx="38163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truth as used in image generation</a:t>
            </a:r>
          </a:p>
        </p:txBody>
      </p:sp>
      <p:pic>
        <p:nvPicPr>
          <p:cNvPr id="36" name="Picture 1" descr="G:\PET PROJECT\GRANT proposals\TGs for PET\TG on PET segmentation\Report_Part I\Figure_zeolites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1093" y="2822709"/>
            <a:ext cx="1436760" cy="197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image of FIG. 1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451" y="3204171"/>
            <a:ext cx="2483136" cy="11564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818996" y="1599378"/>
            <a:ext cx="442700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Clinical images</a:t>
            </a: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Physical phantoms</a:t>
            </a: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Simulations </a:t>
            </a:r>
            <a:endParaRPr lang="fi-FI" dirty="0">
              <a:solidFill>
                <a:schemeClr val="bg1"/>
              </a:solidFill>
              <a:ea typeface="ＭＳ Ｐゴシック" charset="0"/>
              <a:cs typeface="Arial" charset="0"/>
            </a:endParaRPr>
          </a:p>
          <a:p>
            <a:pPr marL="742950" lvl="1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Monte Carlo</a:t>
            </a:r>
            <a:endParaRPr lang="fi-FI" dirty="0">
              <a:solidFill>
                <a:schemeClr val="bg1"/>
              </a:solidFill>
              <a:ea typeface="ＭＳ Ｐゴシック" charset="0"/>
              <a:cs typeface="Arial" charset="0"/>
            </a:endParaRPr>
          </a:p>
          <a:p>
            <a:pPr marL="742950" lvl="1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Analytical simulations</a:t>
            </a:r>
            <a:r>
              <a:rPr lang="fi-FI" sz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	</a:t>
            </a:r>
            <a:endParaRPr lang="en-GB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49664" y="723384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Data and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err="1"/>
              <a:t>protocol</a:t>
            </a:r>
            <a:endParaRPr lang="en-US" dirty="0"/>
          </a:p>
        </p:txBody>
      </p:sp>
      <p:pic>
        <p:nvPicPr>
          <p:cNvPr id="31" name="Picture 111" descr="fantome3PET.bmp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6194" y="4902113"/>
            <a:ext cx="2304000" cy="113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563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Introduction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Segmenting</a:t>
            </a:r>
            <a:r>
              <a:rPr lang="fr-FR" b="1" dirty="0"/>
              <a:t> PET images: the </a:t>
            </a:r>
            <a:r>
              <a:rPr lang="fr-FR" b="1" dirty="0" err="1"/>
              <a:t>need</a:t>
            </a:r>
            <a:r>
              <a:rPr lang="fr-FR" b="1" dirty="0"/>
              <a:t> for </a:t>
            </a:r>
            <a:r>
              <a:rPr lang="fr-FR" b="1" dirty="0" err="1"/>
              <a:t>accuracy</a:t>
            </a:r>
            <a:endParaRPr lang="en-US" b="1" dirty="0"/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198445" y="2031442"/>
            <a:ext cx="8229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3"/>
              </a:buBlip>
              <a:defRPr sz="2800" kern="1200">
                <a:solidFill>
                  <a:srgbClr val="295F7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Blip>
                <a:blip r:embed="rId5"/>
              </a:buBlip>
              <a:defRPr sz="22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1786128" y="6131528"/>
            <a:ext cx="7357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Hatt, </a:t>
            </a:r>
            <a:r>
              <a:rPr lang="fr-FR" sz="1400" i="1" dirty="0"/>
              <a:t>et al</a:t>
            </a:r>
            <a:r>
              <a:rPr lang="fr-FR" sz="1400" dirty="0"/>
              <a:t>. </a:t>
            </a:r>
            <a:r>
              <a:rPr lang="fr-FR" sz="1400" b="1" dirty="0" err="1"/>
              <a:t>Prognostic</a:t>
            </a:r>
            <a:r>
              <a:rPr lang="fr-FR" sz="1400" b="1" dirty="0"/>
              <a:t> value of 18F-FDG PET image-</a:t>
            </a:r>
            <a:r>
              <a:rPr lang="fr-FR" sz="1400" b="1" dirty="0" err="1"/>
              <a:t>based</a:t>
            </a:r>
            <a:r>
              <a:rPr lang="fr-FR" sz="1400" b="1" dirty="0"/>
              <a:t> </a:t>
            </a:r>
            <a:r>
              <a:rPr lang="fr-FR" sz="1400" b="1" dirty="0" err="1"/>
              <a:t>parameters</a:t>
            </a:r>
            <a:r>
              <a:rPr lang="fr-FR" sz="1400" b="1" dirty="0"/>
              <a:t> in </a:t>
            </a:r>
            <a:r>
              <a:rPr lang="fr-FR" sz="1400" b="1" dirty="0" err="1"/>
              <a:t>oesophageal</a:t>
            </a:r>
            <a:r>
              <a:rPr lang="fr-FR" sz="1400" b="1" dirty="0"/>
              <a:t> cancer and impact of </a:t>
            </a:r>
            <a:r>
              <a:rPr lang="fr-FR" sz="1400" b="1" dirty="0" err="1"/>
              <a:t>tumour</a:t>
            </a:r>
            <a:r>
              <a:rPr lang="fr-FR" sz="1400" b="1" dirty="0"/>
              <a:t> </a:t>
            </a:r>
            <a:r>
              <a:rPr lang="fr-FR" sz="1400" b="1" dirty="0" err="1"/>
              <a:t>delineation</a:t>
            </a:r>
            <a:r>
              <a:rPr lang="fr-FR" sz="1400" b="1" dirty="0"/>
              <a:t> </a:t>
            </a:r>
            <a:r>
              <a:rPr lang="fr-FR" sz="1400" b="1" dirty="0" err="1"/>
              <a:t>methodology</a:t>
            </a:r>
            <a:r>
              <a:rPr lang="fr-FR" sz="1400" dirty="0"/>
              <a:t>. </a:t>
            </a:r>
            <a:r>
              <a:rPr lang="fr-FR" sz="1400" i="1" dirty="0" err="1"/>
              <a:t>Eur</a:t>
            </a:r>
            <a:r>
              <a:rPr lang="fr-FR" sz="1400" i="1" dirty="0"/>
              <a:t> J </a:t>
            </a:r>
            <a:r>
              <a:rPr lang="fr-FR" sz="1400" i="1" dirty="0" err="1"/>
              <a:t>Nucl</a:t>
            </a:r>
            <a:r>
              <a:rPr lang="fr-FR" sz="1400" i="1" dirty="0"/>
              <a:t> Med Mol Imaging </a:t>
            </a:r>
            <a:r>
              <a:rPr lang="fr-FR" sz="1400" dirty="0"/>
              <a:t>2011</a:t>
            </a:r>
            <a:endParaRPr lang="en-US" sz="1400" dirty="0"/>
          </a:p>
        </p:txBody>
      </p:sp>
      <p:sp>
        <p:nvSpPr>
          <p:cNvPr id="54" name="Espace réservé du contenu 2"/>
          <p:cNvSpPr>
            <a:spLocks noGrp="1"/>
          </p:cNvSpPr>
          <p:nvPr>
            <p:ph idx="1"/>
          </p:nvPr>
        </p:nvSpPr>
        <p:spPr>
          <a:xfrm>
            <a:off x="457200" y="1070565"/>
            <a:ext cx="8356600" cy="1520236"/>
          </a:xfrm>
        </p:spPr>
        <p:txBody>
          <a:bodyPr/>
          <a:lstStyle/>
          <a:p>
            <a:r>
              <a:rPr lang="fr-FR" dirty="0"/>
              <a:t>Stratification of patients </a:t>
            </a:r>
            <a:r>
              <a:rPr lang="fr-FR" dirty="0" err="1"/>
              <a:t>according</a:t>
            </a:r>
            <a:r>
              <a:rPr lang="fr-FR" dirty="0"/>
              <a:t> to volume</a:t>
            </a:r>
          </a:p>
          <a:p>
            <a:pPr lvl="1"/>
            <a:r>
              <a:rPr lang="fr-FR" dirty="0" err="1"/>
              <a:t>Accuracy</a:t>
            </a:r>
            <a:r>
              <a:rPr lang="fr-FR" dirty="0"/>
              <a:t> not </a:t>
            </a:r>
            <a:r>
              <a:rPr lang="fr-FR" dirty="0" err="1"/>
              <a:t>very</a:t>
            </a:r>
            <a:r>
              <a:rPr lang="fr-FR" dirty="0"/>
              <a:t> important</a:t>
            </a:r>
          </a:p>
          <a:p>
            <a:pPr lvl="2"/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preserve</a:t>
            </a:r>
            <a:r>
              <a:rPr lang="fr-FR" dirty="0"/>
              <a:t> </a:t>
            </a:r>
            <a:r>
              <a:rPr lang="fr-FR" dirty="0" err="1"/>
              <a:t>hierarchy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patients</a:t>
            </a:r>
            <a:endParaRPr lang="en-US" dirty="0"/>
          </a:p>
        </p:txBody>
      </p:sp>
      <p:grpSp>
        <p:nvGrpSpPr>
          <p:cNvPr id="2" name="Groupe 1"/>
          <p:cNvGrpSpPr/>
          <p:nvPr/>
        </p:nvGrpSpPr>
        <p:grpSpPr>
          <a:xfrm>
            <a:off x="524256" y="2394736"/>
            <a:ext cx="7601178" cy="3750228"/>
            <a:chOff x="524256" y="2394736"/>
            <a:chExt cx="7601178" cy="375022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256" y="2438400"/>
              <a:ext cx="3871767" cy="37065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63079" y="2438400"/>
              <a:ext cx="3662355" cy="37065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3880310" y="2888439"/>
              <a:ext cx="3593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</a:rPr>
                <a:t>cm</a:t>
              </a:r>
              <a:r>
                <a:rPr lang="fr-FR" sz="800" baseline="30000" dirty="0">
                  <a:solidFill>
                    <a:schemeClr val="bg1"/>
                  </a:solidFill>
                </a:rPr>
                <a:t>3</a:t>
              </a:r>
              <a:endParaRPr lang="en-US" sz="8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3880310" y="3013674"/>
              <a:ext cx="3593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</a:rPr>
                <a:t>cm</a:t>
              </a:r>
              <a:r>
                <a:rPr lang="fr-FR" sz="800" baseline="30000" dirty="0">
                  <a:solidFill>
                    <a:schemeClr val="bg1"/>
                  </a:solidFill>
                </a:rPr>
                <a:t>3</a:t>
              </a:r>
              <a:endParaRPr lang="en-US" sz="8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7440445" y="2879891"/>
              <a:ext cx="3593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</a:rPr>
                <a:t>cm</a:t>
              </a:r>
              <a:r>
                <a:rPr lang="fr-FR" sz="800" baseline="30000" dirty="0">
                  <a:solidFill>
                    <a:schemeClr val="bg1"/>
                  </a:solidFill>
                </a:rPr>
                <a:t>3</a:t>
              </a:r>
              <a:endParaRPr lang="en-US" sz="8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7440445" y="3005126"/>
              <a:ext cx="3593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</a:rPr>
                <a:t>cm</a:t>
              </a:r>
              <a:r>
                <a:rPr lang="fr-FR" sz="800" baseline="30000" dirty="0">
                  <a:solidFill>
                    <a:schemeClr val="bg1"/>
                  </a:solidFill>
                </a:rPr>
                <a:t>3</a:t>
              </a:r>
              <a:endParaRPr lang="en-US" sz="8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086072" y="2394736"/>
              <a:ext cx="30588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>
                  <a:solidFill>
                    <a:schemeClr val="bg1"/>
                  </a:solidFill>
                </a:rPr>
                <a:t>Fuzzy</a:t>
              </a:r>
              <a:r>
                <a:rPr lang="fr-FR" sz="1200" b="1" dirty="0">
                  <a:solidFill>
                    <a:schemeClr val="bg1"/>
                  </a:solidFill>
                </a:rPr>
                <a:t> </a:t>
              </a:r>
              <a:r>
                <a:rPr lang="fr-FR" sz="1200" b="1" dirty="0" err="1">
                  <a:solidFill>
                    <a:schemeClr val="bg1"/>
                  </a:solidFill>
                </a:rPr>
                <a:t>locally</a:t>
              </a:r>
              <a:r>
                <a:rPr lang="fr-FR" sz="1200" b="1" dirty="0">
                  <a:solidFill>
                    <a:schemeClr val="bg1"/>
                  </a:solidFill>
                </a:rPr>
                <a:t> adaptive </a:t>
              </a:r>
              <a:r>
                <a:rPr lang="fr-FR" sz="1200" b="1" dirty="0" err="1">
                  <a:solidFill>
                    <a:schemeClr val="bg1"/>
                  </a:solidFill>
                </a:rPr>
                <a:t>bayesian</a:t>
              </a:r>
              <a:r>
                <a:rPr lang="fr-FR" sz="1200" b="1" dirty="0">
                  <a:solidFill>
                    <a:schemeClr val="bg1"/>
                  </a:solidFill>
                </a:rPr>
                <a:t> (FLAB)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5524155" y="2408132"/>
              <a:ext cx="18117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</a:rPr>
                <a:t>Adaptive </a:t>
              </a:r>
              <a:r>
                <a:rPr lang="fr-FR" sz="1200" b="1" dirty="0" err="1">
                  <a:solidFill>
                    <a:schemeClr val="bg1"/>
                  </a:solidFill>
                </a:rPr>
                <a:t>thresholding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85216" y="2444496"/>
            <a:ext cx="140208" cy="231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50803" y="2447870"/>
            <a:ext cx="140208" cy="231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72828" y="1125538"/>
            <a:ext cx="9127816" cy="4967287"/>
          </a:xfrm>
        </p:spPr>
        <p:txBody>
          <a:bodyPr/>
          <a:lstStyle/>
          <a:p>
            <a:r>
              <a:rPr lang="fr-FR" dirty="0"/>
              <a:t>Type of data and </a:t>
            </a:r>
            <a:r>
              <a:rPr lang="fr-FR" dirty="0" err="1"/>
              <a:t>ground-truth</a:t>
            </a:r>
            <a:endParaRPr lang="fr-FR" dirty="0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608707" y="1680542"/>
            <a:ext cx="442700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Clinical images</a:t>
            </a: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Physical phantoms</a:t>
            </a: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fi-FI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Wingdings" charset="2"/>
              <a:buChar char="v"/>
              <a:defRPr/>
            </a:pPr>
            <a:r>
              <a:rPr lang="fi-FI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Simulations</a:t>
            </a:r>
            <a:r>
              <a:rPr lang="fi-FI" sz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	</a:t>
            </a:r>
            <a:endParaRPr lang="en-GB" sz="1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49664" y="723384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Data and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err="1"/>
              <a:t>protocol</a:t>
            </a:r>
            <a:endParaRPr lang="en-US" dirty="0"/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899185" y="1799863"/>
            <a:ext cx="0" cy="39600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1442384" y="1787375"/>
            <a:ext cx="0" cy="39600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 rot="16200000">
            <a:off x="-660217" y="3222708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Reliability</a:t>
            </a:r>
            <a:r>
              <a:rPr lang="fr-FR" dirty="0">
                <a:solidFill>
                  <a:schemeClr val="bg1"/>
                </a:solidFill>
              </a:rPr>
              <a:t> of </a:t>
            </a:r>
            <a:r>
              <a:rPr lang="fr-FR" dirty="0" err="1">
                <a:solidFill>
                  <a:schemeClr val="bg1"/>
                </a:solidFill>
              </a:rPr>
              <a:t>ground-truth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 rot="16200000">
            <a:off x="17635" y="3232000"/>
            <a:ext cx="24801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Realism</a:t>
            </a:r>
            <a:r>
              <a:rPr lang="fr-FR" dirty="0">
                <a:solidFill>
                  <a:schemeClr val="bg1"/>
                </a:solidFill>
              </a:rPr>
              <a:t> of data/image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1618179" y="2042476"/>
            <a:ext cx="195438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Surrogate of truth only</a:t>
            </a:r>
          </a:p>
          <a:p>
            <a:pPr eaLnBrk="1" hangingPunct="1">
              <a:spcBef>
                <a:spcPct val="50000"/>
              </a:spcBef>
            </a:pPr>
            <a:r>
              <a:rPr lang="fi-FI" alt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cases</a:t>
            </a: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1630908" y="3323150"/>
            <a:ext cx="258227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en-US" sz="1400" dirty="0">
                <a:solidFill>
                  <a:srgbClr val="E2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 ground-truth with some limitation</a:t>
            </a:r>
          </a:p>
          <a:p>
            <a:pPr eaLnBrk="1" hangingPunct="1">
              <a:spcBef>
                <a:spcPct val="50000"/>
              </a:spcBef>
            </a:pPr>
            <a:r>
              <a:rPr lang="fi-FI" altLang="en-US" sz="1400" dirty="0">
                <a:solidFill>
                  <a:srgbClr val="E2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acquisitions of simplistic objects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1592300" y="4819267"/>
            <a:ext cx="258227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reliable ground-truth</a:t>
            </a:r>
          </a:p>
          <a:p>
            <a:pPr eaLnBrk="1" hangingPunct="1">
              <a:spcBef>
                <a:spcPct val="50000"/>
              </a:spcBef>
            </a:pPr>
            <a:r>
              <a:rPr lang="fi-FI" alt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with varying levels of realism in both object and image generation</a:t>
            </a:r>
          </a:p>
        </p:txBody>
      </p:sp>
      <p:pic>
        <p:nvPicPr>
          <p:cNvPr id="24" name="Image 1" descr="fantome3.bmp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583" y="4909536"/>
            <a:ext cx="2304000" cy="113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09" y="1640183"/>
            <a:ext cx="147796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56" y="1689396"/>
            <a:ext cx="93821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56" y="1689396"/>
            <a:ext cx="9398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ight Arrow 13"/>
          <p:cNvSpPr/>
          <p:nvPr/>
        </p:nvSpPr>
        <p:spPr bwMode="auto">
          <a:xfrm>
            <a:off x="6752756" y="1976733"/>
            <a:ext cx="576263" cy="36036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41" name="Picture 1" descr="G:\PET PROJECT\GRANT proposals\TGs for PET\TG on PET segmentation\Report_Part I\Figure_zeolites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1093" y="2822709"/>
            <a:ext cx="1436760" cy="197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image of FIG. 1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451" y="3204171"/>
            <a:ext cx="2483136" cy="11564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11" descr="fantome3PET.bmp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6194" y="4902113"/>
            <a:ext cx="2304000" cy="113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08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PET segmentation challenge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r="484" b="394"/>
          <a:stretch/>
        </p:blipFill>
        <p:spPr>
          <a:xfrm>
            <a:off x="38950" y="1962867"/>
            <a:ext cx="4958495" cy="31638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549" t="1562" r="1549" b="9375"/>
          <a:stretch/>
        </p:blipFill>
        <p:spPr>
          <a:xfrm>
            <a:off x="5030741" y="2560320"/>
            <a:ext cx="4074310" cy="19385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1798321" y="6149305"/>
            <a:ext cx="734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M. Hatt, </a:t>
            </a:r>
            <a:r>
              <a:rPr lang="en-US" sz="1600" i="1" dirty="0"/>
              <a:t>et al</a:t>
            </a:r>
            <a:r>
              <a:rPr lang="en-US" sz="1600" dirty="0"/>
              <a:t>.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 of AAPM TG211: Classification and evaluation strategies of auto-segmentation approaches for PET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600" i="1" dirty="0"/>
              <a:t>Med Phys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sp>
        <p:nvSpPr>
          <p:cNvPr id="5" name="Rectangle 4"/>
          <p:cNvSpPr/>
          <p:nvPr/>
        </p:nvSpPr>
        <p:spPr>
          <a:xfrm>
            <a:off x="188976" y="4584192"/>
            <a:ext cx="4742688" cy="4511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32133" y="3471335"/>
            <a:ext cx="1730582" cy="97901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827088" y="67299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Evaluation </a:t>
            </a:r>
            <a:r>
              <a:rPr lang="fr-FR" b="1" dirty="0" err="1"/>
              <a:t>metrics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39430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Statistical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fr-FR" dirty="0"/>
          </a:p>
          <a:p>
            <a:pPr lvl="1"/>
            <a:r>
              <a:rPr lang="fr-FR" dirty="0" err="1"/>
              <a:t>Comparison</a:t>
            </a:r>
            <a:r>
              <a:rPr lang="fr-FR" dirty="0"/>
              <a:t> of </a:t>
            </a:r>
            <a:r>
              <a:rPr lang="fr-FR" dirty="0" err="1"/>
              <a:t>metrics</a:t>
            </a:r>
            <a:r>
              <a:rPr lang="fr-FR" dirty="0"/>
              <a:t> distributions (not normal) </a:t>
            </a:r>
            <a:r>
              <a:rPr lang="fr-FR" dirty="0" err="1"/>
              <a:t>using</a:t>
            </a:r>
            <a:r>
              <a:rPr lang="fr-FR" dirty="0"/>
              <a:t> Mann-Whitney </a:t>
            </a:r>
            <a:r>
              <a:rPr lang="fr-FR" dirty="0" err="1"/>
              <a:t>rank-sum</a:t>
            </a:r>
            <a:r>
              <a:rPr lang="fr-FR" dirty="0"/>
              <a:t> test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32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49664" y="723384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Data and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err="1"/>
              <a:t>protocol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77" y="2444896"/>
            <a:ext cx="4946247" cy="37096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041683" y="5863708"/>
            <a:ext cx="3462726" cy="182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6330231" y="582016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Metric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91959" y="5826914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Method 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408577" y="5836954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Method 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2" name="Groupe 41"/>
          <p:cNvGrpSpPr/>
          <p:nvPr/>
        </p:nvGrpSpPr>
        <p:grpSpPr>
          <a:xfrm>
            <a:off x="74318" y="2906415"/>
            <a:ext cx="4847429" cy="1142112"/>
            <a:chOff x="74318" y="2906415"/>
            <a:chExt cx="4847429" cy="1142112"/>
          </a:xfrm>
        </p:grpSpPr>
        <p:cxnSp>
          <p:nvCxnSpPr>
            <p:cNvPr id="5" name="Connecteur droit avec flèche 4"/>
            <p:cNvCxnSpPr/>
            <p:nvPr/>
          </p:nvCxnSpPr>
          <p:spPr>
            <a:xfrm flipV="1">
              <a:off x="2476982" y="3185652"/>
              <a:ext cx="2395083" cy="9009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flipV="1">
              <a:off x="1600630" y="3378635"/>
              <a:ext cx="3321117" cy="48799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>
              <a:stCxn id="23" idx="3"/>
            </p:cNvCxnSpPr>
            <p:nvPr/>
          </p:nvCxnSpPr>
          <p:spPr>
            <a:xfrm flipV="1">
              <a:off x="1579858" y="2976661"/>
              <a:ext cx="3341889" cy="11442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74318" y="2906415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75 percentile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24000" y="3679195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25 percentile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579858" y="3155445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chemeClr val="bg1"/>
                  </a:solidFill>
                </a:rPr>
                <a:t>Median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320207" y="2421056"/>
            <a:ext cx="4971752" cy="2031690"/>
            <a:chOff x="320207" y="2421056"/>
            <a:chExt cx="4971752" cy="2031690"/>
          </a:xfrm>
        </p:grpSpPr>
        <p:cxnSp>
          <p:nvCxnSpPr>
            <p:cNvPr id="17" name="Connecteur droit avec flèche 16"/>
            <p:cNvCxnSpPr/>
            <p:nvPr/>
          </p:nvCxnSpPr>
          <p:spPr>
            <a:xfrm>
              <a:off x="970428" y="2637775"/>
              <a:ext cx="4321531" cy="572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V="1">
              <a:off x="827088" y="3923937"/>
              <a:ext cx="4464871" cy="33358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320207" y="4083414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Min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90130" y="2421056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Max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165207" y="4352089"/>
            <a:ext cx="5534640" cy="1292860"/>
            <a:chOff x="165207" y="4352089"/>
            <a:chExt cx="5534640" cy="1292860"/>
          </a:xfrm>
        </p:grpSpPr>
        <p:cxnSp>
          <p:nvCxnSpPr>
            <p:cNvPr id="21" name="Connecteur droit avec flèche 20"/>
            <p:cNvCxnSpPr/>
            <p:nvPr/>
          </p:nvCxnSpPr>
          <p:spPr>
            <a:xfrm flipV="1">
              <a:off x="1240971" y="4352089"/>
              <a:ext cx="4453450" cy="29595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V="1">
              <a:off x="2410347" y="4814098"/>
              <a:ext cx="3289500" cy="46974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165207" y="4495311"/>
              <a:ext cx="3770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err="1">
                  <a:solidFill>
                    <a:schemeClr val="bg1"/>
                  </a:solidFill>
                </a:rPr>
                <a:t>Outside</a:t>
              </a:r>
              <a:r>
                <a:rPr lang="fr-FR" sz="1200" dirty="0">
                  <a:solidFill>
                    <a:schemeClr val="bg1"/>
                  </a:solidFill>
                </a:rPr>
                <a:t> value </a:t>
              </a:r>
            </a:p>
            <a:p>
              <a:r>
                <a:rPr lang="fr-FR" sz="1200" dirty="0">
                  <a:solidFill>
                    <a:schemeClr val="bg1"/>
                  </a:solidFill>
                </a:rPr>
                <a:t>&lt; or &gt; </a:t>
              </a:r>
              <a:r>
                <a:rPr lang="en-US" sz="1200" dirty="0">
                  <a:solidFill>
                    <a:schemeClr val="bg1"/>
                  </a:solidFill>
                </a:rPr>
                <a:t>lower/upper quartile ± 1.5 × interquartile range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91520" y="5183284"/>
              <a:ext cx="3770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>
                  <a:solidFill>
                    <a:schemeClr val="bg1"/>
                  </a:solidFill>
                </a:rPr>
                <a:t>Far out </a:t>
              </a:r>
              <a:r>
                <a:rPr lang="fr-FR" sz="1200" dirty="0">
                  <a:solidFill>
                    <a:schemeClr val="bg1"/>
                  </a:solidFill>
                </a:rPr>
                <a:t>value </a:t>
              </a:r>
            </a:p>
            <a:p>
              <a:r>
                <a:rPr lang="fr-FR" sz="1200" dirty="0">
                  <a:solidFill>
                    <a:schemeClr val="bg1"/>
                  </a:solidFill>
                </a:rPr>
                <a:t>&lt; or &gt; </a:t>
              </a:r>
              <a:r>
                <a:rPr lang="en-US" sz="1200" dirty="0">
                  <a:solidFill>
                    <a:schemeClr val="bg1"/>
                  </a:solidFill>
                </a:rPr>
                <a:t>lower/upper quartile ± 3 × interquartile range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291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Visual </a:t>
            </a:r>
            <a:r>
              <a:rPr lang="fr-FR" dirty="0" err="1"/>
              <a:t>examples</a:t>
            </a:r>
            <a:r>
              <a:rPr lang="fr-FR" dirty="0"/>
              <a:t> – agreement on </a:t>
            </a:r>
            <a:r>
              <a:rPr lang="fr-FR" dirty="0" err="1"/>
              <a:t>clinical</a:t>
            </a:r>
            <a:r>
              <a:rPr lang="fr-FR" dirty="0"/>
              <a:t> image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33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49664" y="72338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Results</a:t>
            </a:r>
            <a:r>
              <a:rPr lang="fr-FR" dirty="0" smtClean="0"/>
              <a:t> for best </a:t>
            </a:r>
            <a:r>
              <a:rPr lang="fr-FR" dirty="0" err="1" smtClean="0"/>
              <a:t>methods</a:t>
            </a:r>
            <a:r>
              <a:rPr lang="fr-FR" dirty="0" smtClean="0"/>
              <a:t> of </a:t>
            </a:r>
            <a:r>
              <a:rPr lang="fr-FR" dirty="0" err="1" smtClean="0"/>
              <a:t>each</a:t>
            </a:r>
            <a:r>
              <a:rPr lang="fr-FR" dirty="0" smtClean="0"/>
              <a:t> team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" y="3932825"/>
            <a:ext cx="1678286" cy="198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79346" y="3518337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Original PET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384333" y="353811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ACO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372920" y="353811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ARG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85771" y="5833548"/>
            <a:ext cx="1784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Surrogate</a:t>
            </a:r>
            <a:r>
              <a:rPr lang="fr-FR" sz="1600" dirty="0">
                <a:solidFill>
                  <a:schemeClr val="bg1"/>
                </a:solidFill>
              </a:rPr>
              <a:t> of </a:t>
            </a:r>
            <a:r>
              <a:rPr lang="fr-FR" sz="1600" dirty="0" err="1">
                <a:solidFill>
                  <a:schemeClr val="bg1"/>
                </a:solidFill>
              </a:rPr>
              <a:t>truth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145378" y="5844271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GARAC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410718" y="5833548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CNN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03" y="1608931"/>
            <a:ext cx="1664143" cy="198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48" y="1604467"/>
            <a:ext cx="1681579" cy="198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92" y="3928958"/>
            <a:ext cx="1668115" cy="1980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61" y="3928958"/>
            <a:ext cx="1671366" cy="1980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92" y="1608331"/>
            <a:ext cx="167756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125538"/>
            <a:ext cx="8480601" cy="4967287"/>
          </a:xfrm>
        </p:spPr>
        <p:txBody>
          <a:bodyPr/>
          <a:lstStyle/>
          <a:p>
            <a:r>
              <a:rPr lang="fr-FR" dirty="0"/>
              <a:t>Visual </a:t>
            </a:r>
            <a:r>
              <a:rPr lang="fr-FR" dirty="0" err="1"/>
              <a:t>examples</a:t>
            </a:r>
            <a:r>
              <a:rPr lang="fr-FR" dirty="0"/>
              <a:t> – agreement on </a:t>
            </a:r>
            <a:r>
              <a:rPr lang="fr-FR" dirty="0" err="1"/>
              <a:t>phantom</a:t>
            </a:r>
            <a:r>
              <a:rPr lang="fr-FR" dirty="0"/>
              <a:t> image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34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49664" y="72338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r>
              <a:rPr lang="fr-FR" dirty="0"/>
              <a:t> for best </a:t>
            </a:r>
            <a:r>
              <a:rPr lang="fr-FR" dirty="0" err="1"/>
              <a:t>methods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team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3873323"/>
            <a:ext cx="2808850" cy="1800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73175" y="3397293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Original PET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267402" y="3414182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ACO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202466" y="3414182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ARG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36145" y="5641522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Ground-</a:t>
            </a:r>
            <a:r>
              <a:rPr lang="fr-FR" sz="1600" dirty="0" err="1">
                <a:solidFill>
                  <a:schemeClr val="bg1"/>
                </a:solidFill>
              </a:rPr>
              <a:t>truth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071052" y="5664271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GARAC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269256" y="5627143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CNN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58" y="1653821"/>
            <a:ext cx="2814159" cy="18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81" y="3873323"/>
            <a:ext cx="2825519" cy="18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53" y="3864271"/>
            <a:ext cx="2833929" cy="180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81" y="1653821"/>
            <a:ext cx="2798230" cy="180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653821"/>
            <a:ext cx="281716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5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25538"/>
            <a:ext cx="9031111" cy="4967287"/>
          </a:xfrm>
        </p:spPr>
        <p:txBody>
          <a:bodyPr/>
          <a:lstStyle/>
          <a:p>
            <a:r>
              <a:rPr lang="fr-FR" dirty="0"/>
              <a:t>Visual </a:t>
            </a:r>
            <a:r>
              <a:rPr lang="fr-FR" dirty="0" err="1"/>
              <a:t>examples</a:t>
            </a:r>
            <a:r>
              <a:rPr lang="fr-FR" dirty="0"/>
              <a:t> – agreement on </a:t>
            </a:r>
            <a:r>
              <a:rPr lang="fr-FR" dirty="0" err="1"/>
              <a:t>simulated</a:t>
            </a:r>
            <a:r>
              <a:rPr lang="fr-FR" dirty="0"/>
              <a:t> image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35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49664" y="72338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r>
              <a:rPr lang="fr-FR" dirty="0"/>
              <a:t> for best </a:t>
            </a:r>
            <a:r>
              <a:rPr lang="fr-FR" dirty="0" err="1"/>
              <a:t>methods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team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987251" y="3530371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Original PET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459813" y="3538361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ACO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235579" y="3538361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ARG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82441" y="5807709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Ground-</a:t>
            </a:r>
            <a:r>
              <a:rPr lang="fr-FR" sz="1600" dirty="0" err="1">
                <a:solidFill>
                  <a:schemeClr val="bg1"/>
                </a:solidFill>
              </a:rPr>
              <a:t>truth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292151" y="5807709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GARAC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292485" y="5801327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CNN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6" y="3898646"/>
            <a:ext cx="2322486" cy="198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80" y="1613949"/>
            <a:ext cx="2321563" cy="198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38" y="3876915"/>
            <a:ext cx="2315323" cy="198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367" y="3864979"/>
            <a:ext cx="2317135" cy="19800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38" y="1613949"/>
            <a:ext cx="2318049" cy="1980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6" y="1617042"/>
            <a:ext cx="231178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2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25538"/>
            <a:ext cx="9031111" cy="4967287"/>
          </a:xfrm>
        </p:spPr>
        <p:txBody>
          <a:bodyPr/>
          <a:lstStyle/>
          <a:p>
            <a:r>
              <a:rPr lang="fr-FR" dirty="0"/>
              <a:t>Visual </a:t>
            </a:r>
            <a:r>
              <a:rPr lang="fr-FR" dirty="0" err="1"/>
              <a:t>examples</a:t>
            </a:r>
            <a:r>
              <a:rPr lang="fr-FR" dirty="0"/>
              <a:t> – </a:t>
            </a:r>
            <a:r>
              <a:rPr lang="fr-FR" dirty="0" err="1"/>
              <a:t>disagreement</a:t>
            </a:r>
            <a:r>
              <a:rPr lang="fr-FR" dirty="0"/>
              <a:t> on  </a:t>
            </a:r>
            <a:r>
              <a:rPr lang="fr-FR" dirty="0" err="1"/>
              <a:t>clinical</a:t>
            </a:r>
            <a:r>
              <a:rPr lang="fr-FR" dirty="0"/>
              <a:t> image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36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49664" y="72338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r>
              <a:rPr lang="fr-FR" dirty="0"/>
              <a:t> for best </a:t>
            </a:r>
            <a:r>
              <a:rPr lang="fr-FR" dirty="0" err="1"/>
              <a:t>methods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team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1097212" y="3530371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Original PET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529263" y="3538361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ACO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305029" y="3538361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ARG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2996" y="5807709"/>
            <a:ext cx="1784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Surrogate</a:t>
            </a:r>
            <a:r>
              <a:rPr lang="fr-FR" sz="1600" dirty="0">
                <a:solidFill>
                  <a:schemeClr val="bg1"/>
                </a:solidFill>
              </a:rPr>
              <a:t> of </a:t>
            </a:r>
            <a:r>
              <a:rPr lang="fr-FR" sz="1600" dirty="0" err="1">
                <a:solidFill>
                  <a:schemeClr val="bg1"/>
                </a:solidFill>
              </a:rPr>
              <a:t>truth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361601" y="5807709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GARAC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361935" y="5801327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CNN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6" y="3866414"/>
            <a:ext cx="1984400" cy="198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12" y="1629181"/>
            <a:ext cx="1984400" cy="198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87" y="3876915"/>
            <a:ext cx="1980000" cy="198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33" y="3876915"/>
            <a:ext cx="1971220" cy="1980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77" y="1607567"/>
            <a:ext cx="1975610" cy="1980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1" y="1607567"/>
            <a:ext cx="1971239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25538"/>
            <a:ext cx="9031111" cy="4967287"/>
          </a:xfrm>
        </p:spPr>
        <p:txBody>
          <a:bodyPr/>
          <a:lstStyle/>
          <a:p>
            <a:r>
              <a:rPr lang="fr-FR" dirty="0"/>
              <a:t>Visual </a:t>
            </a:r>
            <a:r>
              <a:rPr lang="fr-FR" dirty="0" err="1"/>
              <a:t>examples</a:t>
            </a:r>
            <a:r>
              <a:rPr lang="fr-FR" dirty="0"/>
              <a:t> – </a:t>
            </a:r>
            <a:r>
              <a:rPr lang="fr-FR" dirty="0" err="1"/>
              <a:t>disagreement</a:t>
            </a:r>
            <a:r>
              <a:rPr lang="fr-FR" dirty="0"/>
              <a:t> on </a:t>
            </a:r>
            <a:r>
              <a:rPr lang="fr-FR" dirty="0" err="1"/>
              <a:t>phantom</a:t>
            </a:r>
            <a:r>
              <a:rPr lang="fr-FR" dirty="0"/>
              <a:t> image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37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49664" y="72338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r>
              <a:rPr lang="fr-FR" dirty="0"/>
              <a:t> for best </a:t>
            </a:r>
            <a:r>
              <a:rPr lang="fr-FR" dirty="0" err="1"/>
              <a:t>methods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team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1016190" y="3530371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Original PET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477179" y="3538361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ACO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252945" y="3538361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ARG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11380" y="5807709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Ground-</a:t>
            </a:r>
            <a:r>
              <a:rPr lang="fr-FR" sz="1600" dirty="0" err="1">
                <a:solidFill>
                  <a:schemeClr val="bg1"/>
                </a:solidFill>
              </a:rPr>
              <a:t>truth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264361" y="5807709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GARAC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309851" y="5801327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CNN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9" y="3895865"/>
            <a:ext cx="1669412" cy="198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38" y="1607567"/>
            <a:ext cx="1669412" cy="198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05" y="3872164"/>
            <a:ext cx="1672385" cy="198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43" y="3872164"/>
            <a:ext cx="1663720" cy="1980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36" y="1610541"/>
            <a:ext cx="1669412" cy="1980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3" y="1610541"/>
            <a:ext cx="166509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6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25538"/>
            <a:ext cx="9031111" cy="4967287"/>
          </a:xfrm>
        </p:spPr>
        <p:txBody>
          <a:bodyPr/>
          <a:lstStyle/>
          <a:p>
            <a:r>
              <a:rPr lang="fr-FR" dirty="0"/>
              <a:t>Visual </a:t>
            </a:r>
            <a:r>
              <a:rPr lang="fr-FR" dirty="0" err="1"/>
              <a:t>examples</a:t>
            </a:r>
            <a:r>
              <a:rPr lang="fr-FR" dirty="0"/>
              <a:t> – </a:t>
            </a:r>
            <a:r>
              <a:rPr lang="fr-FR" dirty="0" err="1"/>
              <a:t>disagreement</a:t>
            </a:r>
            <a:r>
              <a:rPr lang="fr-FR" dirty="0"/>
              <a:t> on </a:t>
            </a:r>
            <a:r>
              <a:rPr lang="fr-FR" dirty="0" err="1"/>
              <a:t>simulated</a:t>
            </a:r>
            <a:r>
              <a:rPr lang="fr-FR" dirty="0"/>
              <a:t> image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38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49664" y="72338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r>
              <a:rPr lang="fr-FR" dirty="0"/>
              <a:t> for best </a:t>
            </a:r>
            <a:r>
              <a:rPr lang="fr-FR" dirty="0" err="1"/>
              <a:t>methods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team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940955" y="3530371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Original PET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158874" y="3538361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ACO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108624" y="3563193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ARG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36145" y="5807709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Ground-</a:t>
            </a:r>
            <a:r>
              <a:rPr lang="fr-FR" sz="1600" dirty="0" err="1">
                <a:solidFill>
                  <a:schemeClr val="bg1"/>
                </a:solidFill>
              </a:rPr>
              <a:t>truth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991212" y="5807709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GARBAC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159638" y="5799508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CNN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1" y="3901747"/>
            <a:ext cx="1974072" cy="198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78" y="3865274"/>
            <a:ext cx="1968072" cy="198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69" y="1610541"/>
            <a:ext cx="1962054" cy="198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3" y="1610541"/>
            <a:ext cx="1968000" cy="1980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23" y="1610541"/>
            <a:ext cx="1980000" cy="1980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50" y="3901747"/>
            <a:ext cx="195027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39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PET segmentation challenge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42201" y="6167593"/>
            <a:ext cx="7277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M. Hatt,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MICCAI challenge on PET tumor segmentation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400" i="1" dirty="0"/>
              <a:t>Medical Image Analysis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27088" y="67299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Results</a:t>
            </a:r>
            <a:endParaRPr lang="en-US" b="1" dirty="0"/>
          </a:p>
        </p:txBody>
      </p:sp>
      <p:pic>
        <p:nvPicPr>
          <p:cNvPr id="13" name="Imag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"/>
          <a:stretch/>
        </p:blipFill>
        <p:spPr>
          <a:xfrm>
            <a:off x="0" y="1734755"/>
            <a:ext cx="4572000" cy="3744000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95" y="1731164"/>
            <a:ext cx="4572000" cy="3744000"/>
          </a:xfrm>
          <a:prstGeom prst="rect">
            <a:avLst/>
          </a:prstGeom>
        </p:spPr>
      </p:pic>
      <p:sp>
        <p:nvSpPr>
          <p:cNvPr id="16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767482" cy="4967287"/>
          </a:xfrm>
        </p:spPr>
        <p:txBody>
          <a:bodyPr/>
          <a:lstStyle/>
          <a:p>
            <a:pPr marL="585788" lvl="1" indent="0">
              <a:buNone/>
            </a:pPr>
            <a:r>
              <a:rPr lang="fr-FR" b="1" dirty="0"/>
              <a:t>     </a:t>
            </a:r>
            <a:r>
              <a:rPr lang="fr-FR" b="1" dirty="0" err="1"/>
              <a:t>Sensitivity</a:t>
            </a:r>
            <a:r>
              <a:rPr lang="fr-FR" b="1" dirty="0"/>
              <a:t>  		     Positive </a:t>
            </a:r>
            <a:r>
              <a:rPr lang="fr-FR" b="1" dirty="0" err="1"/>
              <a:t>Predictive</a:t>
            </a:r>
            <a:r>
              <a:rPr lang="fr-FR" b="1" dirty="0"/>
              <a:t> Value (PPV)</a:t>
            </a:r>
            <a:endParaRPr lang="fr-FR" dirty="0"/>
          </a:p>
          <a:p>
            <a:pPr lvl="2"/>
            <a:endParaRPr lang="fr-FR" dirty="0"/>
          </a:p>
          <a:p>
            <a:pPr marL="904875" lvl="2" indent="0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460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Introduction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Segmenting</a:t>
            </a:r>
            <a:r>
              <a:rPr lang="fr-FR" b="1" dirty="0"/>
              <a:t> PET images: the </a:t>
            </a:r>
            <a:r>
              <a:rPr lang="fr-FR" b="1" dirty="0" err="1"/>
              <a:t>need</a:t>
            </a:r>
            <a:r>
              <a:rPr lang="fr-FR" b="1" dirty="0"/>
              <a:t> for </a:t>
            </a:r>
            <a:r>
              <a:rPr lang="fr-FR" b="1" dirty="0" err="1"/>
              <a:t>accuracy</a:t>
            </a:r>
            <a:endParaRPr lang="en-US" b="1" dirty="0"/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198445" y="2031442"/>
            <a:ext cx="8229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3"/>
              </a:buBlip>
              <a:defRPr sz="2800" kern="1200">
                <a:solidFill>
                  <a:srgbClr val="295F7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Blip>
                <a:blip r:embed="rId5"/>
              </a:buBlip>
              <a:defRPr sz="22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54" name="Espace réservé du contenu 2"/>
          <p:cNvSpPr>
            <a:spLocks noGrp="1"/>
          </p:cNvSpPr>
          <p:nvPr>
            <p:ph idx="1"/>
          </p:nvPr>
        </p:nvSpPr>
        <p:spPr>
          <a:xfrm>
            <a:off x="457200" y="1070565"/>
            <a:ext cx="8356600" cy="1520236"/>
          </a:xfrm>
        </p:spPr>
        <p:txBody>
          <a:bodyPr/>
          <a:lstStyle/>
          <a:p>
            <a:r>
              <a:rPr lang="fr-FR" dirty="0" err="1"/>
              <a:t>Radiotherapy</a:t>
            </a:r>
            <a:r>
              <a:rPr lang="fr-FR" dirty="0"/>
              <a:t> planning</a:t>
            </a:r>
          </a:p>
          <a:p>
            <a:pPr lvl="1"/>
            <a:r>
              <a:rPr lang="fr-FR" dirty="0" err="1"/>
              <a:t>Accuracy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important</a:t>
            </a:r>
          </a:p>
          <a:p>
            <a:pPr lvl="2"/>
            <a:r>
              <a:rPr lang="fr-FR" dirty="0" err="1"/>
              <a:t>Sensitivity</a:t>
            </a:r>
            <a:r>
              <a:rPr lang="fr-FR" dirty="0"/>
              <a:t> &gt; positive </a:t>
            </a:r>
            <a:r>
              <a:rPr lang="fr-FR" dirty="0" err="1"/>
              <a:t>predictive</a:t>
            </a:r>
            <a:r>
              <a:rPr lang="fr-FR" dirty="0"/>
              <a:t> value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9" y="2399670"/>
            <a:ext cx="3931920" cy="376523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2785" y="2922453"/>
            <a:ext cx="5099545" cy="2368875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6" name="Connecteur droit avec flèche 5"/>
          <p:cNvCxnSpPr/>
          <p:nvPr/>
        </p:nvCxnSpPr>
        <p:spPr>
          <a:xfrm flipH="1">
            <a:off x="8095488" y="3310128"/>
            <a:ext cx="201168" cy="18288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6662928" y="4035552"/>
            <a:ext cx="146304" cy="16277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7516368" y="4515085"/>
            <a:ext cx="146304" cy="16277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786128" y="6149816"/>
            <a:ext cx="735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Le Maitre, </a:t>
            </a:r>
            <a:r>
              <a:rPr lang="fr-FR" sz="1400" i="1" dirty="0"/>
              <a:t>et al</a:t>
            </a:r>
            <a:r>
              <a:rPr lang="fr-FR" sz="1400" dirty="0"/>
              <a:t>. </a:t>
            </a:r>
            <a:r>
              <a:rPr lang="en-US" sz="1400" b="1" dirty="0"/>
              <a:t>Impact of the accuracy of automatic </a:t>
            </a:r>
            <a:r>
              <a:rPr lang="en-US" sz="1400" b="1" dirty="0" err="1"/>
              <a:t>tumour</a:t>
            </a:r>
            <a:r>
              <a:rPr lang="en-US" sz="1400" b="1" dirty="0"/>
              <a:t> functional volume delineation on radiotherapy treatment planning.</a:t>
            </a:r>
            <a:r>
              <a:rPr lang="fr-FR" sz="1400" dirty="0"/>
              <a:t> </a:t>
            </a:r>
            <a:r>
              <a:rPr lang="fr-FR" sz="1400" i="1" dirty="0"/>
              <a:t>Phys Med </a:t>
            </a:r>
            <a:r>
              <a:rPr lang="fr-FR" sz="1400" i="1" dirty="0" err="1"/>
              <a:t>Biol</a:t>
            </a:r>
            <a:r>
              <a:rPr lang="fr-FR" sz="1400" i="1" dirty="0"/>
              <a:t> </a:t>
            </a:r>
            <a:r>
              <a:rPr lang="fr-FR" sz="1400" dirty="0"/>
              <a:t>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3290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40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PET segmentation challenge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842201" y="6167593"/>
            <a:ext cx="7277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M. Hatt,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MICCAI challenge on PET tumor segmentation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400" i="1" dirty="0"/>
              <a:t>Medical Image Analysis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  <p:pic>
        <p:nvPicPr>
          <p:cNvPr id="11" name="Imag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"/>
          <a:stretch/>
        </p:blipFill>
        <p:spPr>
          <a:xfrm>
            <a:off x="1382424" y="1557696"/>
            <a:ext cx="6749454" cy="4609897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"/>
          <a:stretch/>
        </p:blipFill>
        <p:spPr>
          <a:xfrm>
            <a:off x="1385472" y="1563792"/>
            <a:ext cx="6746592" cy="460380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27088" y="67299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Results</a:t>
            </a:r>
            <a:endParaRPr lang="en-US" b="1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67287"/>
          </a:xfrm>
        </p:spPr>
        <p:txBody>
          <a:bodyPr/>
          <a:lstStyle/>
          <a:p>
            <a:pPr marL="585788" lvl="1" indent="0">
              <a:buNone/>
            </a:pPr>
            <a:r>
              <a:rPr lang="fr-FR" b="1" dirty="0"/>
              <a:t>		</a:t>
            </a:r>
            <a:r>
              <a:rPr lang="fr-FR" b="1" dirty="0" err="1"/>
              <a:t>Accuracy</a:t>
            </a:r>
            <a:r>
              <a:rPr lang="fr-FR" b="1" dirty="0"/>
              <a:t> (</a:t>
            </a:r>
            <a:r>
              <a:rPr lang="fr-FR" b="1" dirty="0" err="1"/>
              <a:t>mean</a:t>
            </a:r>
            <a:r>
              <a:rPr lang="fr-FR" b="1" dirty="0"/>
              <a:t> of SE and PPV)</a:t>
            </a:r>
            <a:endParaRPr lang="fr-FR" dirty="0"/>
          </a:p>
          <a:p>
            <a:pPr lvl="2"/>
            <a:endParaRPr lang="fr-FR" dirty="0"/>
          </a:p>
          <a:p>
            <a:pPr marL="904875" lvl="2" indent="0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0700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Metrics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applications</a:t>
            </a:r>
          </a:p>
          <a:p>
            <a:pPr lvl="1"/>
            <a:r>
              <a:rPr lang="fr-FR" dirty="0"/>
              <a:t>If </a:t>
            </a:r>
            <a:r>
              <a:rPr lang="fr-FR" dirty="0" err="1"/>
              <a:t>we</a:t>
            </a:r>
            <a:r>
              <a:rPr lang="fr-FR" dirty="0"/>
              <a:t> assume </a:t>
            </a:r>
          </a:p>
          <a:p>
            <a:pPr lvl="2"/>
            <a:r>
              <a:rPr lang="fr-FR" dirty="0"/>
              <a:t>SE </a:t>
            </a:r>
            <a:r>
              <a:rPr lang="fr-FR" dirty="0" err="1"/>
              <a:t>is</a:t>
            </a:r>
            <a:r>
              <a:rPr lang="fr-FR" dirty="0"/>
              <a:t> more important </a:t>
            </a:r>
            <a:r>
              <a:rPr lang="fr-FR" dirty="0" err="1"/>
              <a:t>than</a:t>
            </a:r>
            <a:r>
              <a:rPr lang="fr-FR" dirty="0"/>
              <a:t> PPV for </a:t>
            </a:r>
            <a:r>
              <a:rPr lang="fr-FR" dirty="0" err="1"/>
              <a:t>radiotherapy</a:t>
            </a:r>
            <a:r>
              <a:rPr lang="fr-FR" dirty="0"/>
              <a:t>  planning (</a:t>
            </a:r>
            <a:r>
              <a:rPr lang="fr-FR" dirty="0" err="1"/>
              <a:t>gross</a:t>
            </a:r>
            <a:r>
              <a:rPr lang="fr-FR" dirty="0"/>
              <a:t> </a:t>
            </a:r>
            <a:r>
              <a:rPr lang="fr-FR" dirty="0" err="1"/>
              <a:t>tumor</a:t>
            </a:r>
            <a:r>
              <a:rPr lang="fr-FR" dirty="0"/>
              <a:t> volume </a:t>
            </a:r>
            <a:r>
              <a:rPr lang="fr-FR" dirty="0" err="1"/>
              <a:t>definition</a:t>
            </a:r>
            <a:r>
              <a:rPr lang="fr-FR" dirty="0"/>
              <a:t>)</a:t>
            </a:r>
          </a:p>
          <a:p>
            <a:pPr lvl="2"/>
            <a:r>
              <a:rPr lang="fr-FR" dirty="0"/>
              <a:t>PPV </a:t>
            </a:r>
            <a:r>
              <a:rPr lang="fr-FR" dirty="0" err="1"/>
              <a:t>is</a:t>
            </a:r>
            <a:r>
              <a:rPr lang="fr-FR" dirty="0"/>
              <a:t> more important </a:t>
            </a:r>
            <a:r>
              <a:rPr lang="fr-FR" dirty="0" err="1"/>
              <a:t>than</a:t>
            </a:r>
            <a:r>
              <a:rPr lang="fr-FR" dirty="0"/>
              <a:t> SE for </a:t>
            </a:r>
            <a:r>
              <a:rPr lang="fr-FR" dirty="0" err="1"/>
              <a:t>response</a:t>
            </a:r>
            <a:r>
              <a:rPr lang="fr-FR" dirty="0"/>
              <a:t> </a:t>
            </a:r>
            <a:r>
              <a:rPr lang="fr-FR" dirty="0" err="1"/>
              <a:t>assessment</a:t>
            </a:r>
            <a:r>
              <a:rPr lang="fr-FR" dirty="0"/>
              <a:t> (extraction of quantitative </a:t>
            </a:r>
            <a:r>
              <a:rPr lang="fr-FR" dirty="0" err="1"/>
              <a:t>metrics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41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49664" y="72338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endParaRPr lang="en-US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944173"/>
              </p:ext>
            </p:extLst>
          </p:nvPr>
        </p:nvGraphicFramePr>
        <p:xfrm>
          <a:off x="1250986" y="3939257"/>
          <a:ext cx="644980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0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Application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SE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PPV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Pure segmentation (</a:t>
                      </a:r>
                      <a:r>
                        <a:rPr lang="fr-FR" dirty="0" err="1"/>
                        <a:t>this</a:t>
                      </a:r>
                      <a:r>
                        <a:rPr lang="fr-FR" dirty="0"/>
                        <a:t> challenge)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0.5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Radiotherapy</a:t>
                      </a:r>
                      <a:r>
                        <a:rPr lang="fr-FR" dirty="0"/>
                        <a:t> planning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Therapy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follow</a:t>
                      </a:r>
                      <a:r>
                        <a:rPr lang="fr-FR" dirty="0"/>
                        <a:t>-up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4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99" y="1610676"/>
            <a:ext cx="6043200" cy="4532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Metrics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applications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42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49664" y="72338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r>
              <a:rPr lang="fr-FR" dirty="0"/>
              <a:t> for best </a:t>
            </a:r>
            <a:r>
              <a:rPr lang="fr-FR" dirty="0" err="1"/>
              <a:t>methods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team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50693" y="5772027"/>
            <a:ext cx="6043200" cy="2525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2181993" y="581003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ACO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58858" y="5796694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ARG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39469" y="5796693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GARAC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08133" y="5790923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CNN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66743" y="5772027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T40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878276" y="5778784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T50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537537" y="5786437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FLAB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668585" y="1550516"/>
            <a:ext cx="393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0.4 × PPV + 0.6 × SE (RT planning)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4957618" y="1607770"/>
            <a:ext cx="17362" cy="45324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41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16" y="1613720"/>
            <a:ext cx="6043200" cy="4532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Metrics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applications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43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49664" y="72338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r>
              <a:rPr lang="fr-FR" dirty="0"/>
              <a:t> for best </a:t>
            </a:r>
            <a:r>
              <a:rPr lang="fr-FR" dirty="0" err="1"/>
              <a:t>methods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team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50693" y="5772027"/>
            <a:ext cx="6043200" cy="2525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2181993" y="581003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ACO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58858" y="5796694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ARG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39469" y="5796693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GARAC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08133" y="5790923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CNN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66743" y="5772027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T40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878276" y="5778784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T50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537537" y="5786437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FLAB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692649" y="1550516"/>
            <a:ext cx="458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0.6 × PPV + 0.4 × SE (</a:t>
            </a:r>
            <a:r>
              <a:rPr lang="fr-FR" b="1" dirty="0" err="1">
                <a:solidFill>
                  <a:schemeClr val="bg1"/>
                </a:solidFill>
              </a:rPr>
              <a:t>Therapy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follow</a:t>
            </a:r>
            <a:r>
              <a:rPr lang="fr-FR" b="1" dirty="0">
                <a:solidFill>
                  <a:schemeClr val="bg1"/>
                </a:solidFill>
              </a:rPr>
              <a:t>-up)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4975666" y="1607770"/>
            <a:ext cx="17362" cy="45324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38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32" y="1630278"/>
            <a:ext cx="6043200" cy="4532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metrics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44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433104" y="155089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Dice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5571" y="5777814"/>
            <a:ext cx="5637558" cy="2525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2351229" y="5815826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ACO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128094" y="5802481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ARG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708705" y="5802480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GARAC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77369" y="5796710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CNN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35979" y="5777814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T40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047512" y="5784571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T50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706773" y="5792224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FLAB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49664" y="72338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r>
              <a:rPr lang="fr-FR" dirty="0"/>
              <a:t> for best </a:t>
            </a:r>
            <a:r>
              <a:rPr lang="fr-FR" dirty="0" err="1"/>
              <a:t>methods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team</a:t>
            </a:r>
            <a:endParaRPr lang="en-US" dirty="0"/>
          </a:p>
        </p:txBody>
      </p:sp>
      <p:cxnSp>
        <p:nvCxnSpPr>
          <p:cNvPr id="23" name="Connecteur droit 22"/>
          <p:cNvCxnSpPr/>
          <p:nvPr/>
        </p:nvCxnSpPr>
        <p:spPr>
          <a:xfrm flipH="1">
            <a:off x="5150126" y="1607770"/>
            <a:ext cx="17362" cy="45324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3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06" y="1606779"/>
            <a:ext cx="6048000" cy="4536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metrics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45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101275" y="155642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Jaccard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8119" y="5769837"/>
            <a:ext cx="5723682" cy="2525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2320710" y="580425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ACO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7213" y="5785676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ARG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686525" y="5792694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GARAC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01716" y="5787182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CNN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257745" y="5797934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T40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006969" y="5797250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T50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690056" y="5792694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FLAB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49664" y="72338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r>
              <a:rPr lang="fr-FR" dirty="0"/>
              <a:t> for best </a:t>
            </a:r>
            <a:r>
              <a:rPr lang="fr-FR" dirty="0" err="1"/>
              <a:t>methods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team</a:t>
            </a:r>
            <a:endParaRPr lang="en-US" dirty="0"/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5150126" y="1607770"/>
            <a:ext cx="17362" cy="45324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1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Overall</a:t>
            </a:r>
            <a:r>
              <a:rPr lang="fr-FR" dirty="0"/>
              <a:t> observations</a:t>
            </a:r>
          </a:p>
          <a:p>
            <a:pPr lvl="1"/>
            <a:r>
              <a:rPr lang="fr-FR" dirty="0"/>
              <a:t>All 4 </a:t>
            </a:r>
            <a:r>
              <a:rPr lang="fr-FR" dirty="0" err="1"/>
              <a:t>methods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</a:t>
            </a:r>
            <a:r>
              <a:rPr lang="fr-FR" dirty="0" err="1"/>
              <a:t>well</a:t>
            </a:r>
            <a:endParaRPr lang="fr-FR" dirty="0"/>
          </a:p>
          <a:p>
            <a:pPr lvl="2"/>
            <a:r>
              <a:rPr lang="fr-FR" dirty="0" err="1"/>
              <a:t>Significantly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thresholds</a:t>
            </a:r>
            <a:endParaRPr lang="fr-FR" dirty="0"/>
          </a:p>
          <a:p>
            <a:pPr lvl="3"/>
            <a:r>
              <a:rPr lang="fr-FR" dirty="0"/>
              <a:t>(0.75-0.85 for teams </a:t>
            </a:r>
            <a:r>
              <a:rPr lang="fr-FR" i="1" dirty="0"/>
              <a:t>vs. </a:t>
            </a:r>
            <a:r>
              <a:rPr lang="fr-FR" dirty="0"/>
              <a:t>&lt;0.6 for </a:t>
            </a:r>
            <a:r>
              <a:rPr lang="fr-FR" dirty="0" err="1"/>
              <a:t>thresholds</a:t>
            </a:r>
            <a:r>
              <a:rPr lang="fr-FR" dirty="0"/>
              <a:t>, p&lt;0.0001)</a:t>
            </a:r>
          </a:p>
          <a:p>
            <a:pPr lvl="2"/>
            <a:r>
              <a:rPr lang="fr-FR" dirty="0" err="1"/>
              <a:t>Only</a:t>
            </a:r>
            <a:r>
              <a:rPr lang="fr-FR" dirty="0"/>
              <a:t> one </a:t>
            </a:r>
            <a:r>
              <a:rPr lang="fr-FR" dirty="0" err="1"/>
              <a:t>method</a:t>
            </a:r>
            <a:r>
              <a:rPr lang="fr-FR" dirty="0"/>
              <a:t> (CNN) </a:t>
            </a:r>
            <a:r>
              <a:rPr lang="fr-FR" dirty="0" err="1"/>
              <a:t>significantly</a:t>
            </a:r>
            <a:r>
              <a:rPr lang="fr-FR" dirty="0"/>
              <a:t> </a:t>
            </a:r>
            <a:r>
              <a:rPr lang="fr-FR" dirty="0" err="1"/>
              <a:t>outperformed</a:t>
            </a:r>
            <a:r>
              <a:rPr lang="fr-FR" dirty="0"/>
              <a:t> state-of-the-art FLAB </a:t>
            </a:r>
            <a:r>
              <a:rPr lang="fr-FR" dirty="0" err="1"/>
              <a:t>method</a:t>
            </a:r>
            <a:r>
              <a:rPr lang="fr-FR" dirty="0"/>
              <a:t> (p=0.0007)</a:t>
            </a:r>
          </a:p>
          <a:p>
            <a:pPr lvl="1"/>
            <a:r>
              <a:rPr lang="fr-FR" dirty="0"/>
              <a:t>The </a:t>
            </a:r>
            <a:r>
              <a:rPr lang="fr-FR" dirty="0" err="1"/>
              <a:t>methods</a:t>
            </a:r>
            <a:r>
              <a:rPr lang="fr-FR" dirty="0"/>
              <a:t> performance </a:t>
            </a:r>
            <a:r>
              <a:rPr lang="fr-FR" dirty="0" err="1"/>
              <a:t>decreases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reliability</a:t>
            </a:r>
            <a:r>
              <a:rPr lang="fr-FR" dirty="0"/>
              <a:t> of the </a:t>
            </a:r>
            <a:r>
              <a:rPr lang="fr-FR" dirty="0" err="1"/>
              <a:t>ground-truth</a:t>
            </a:r>
            <a:r>
              <a:rPr lang="fr-FR" dirty="0"/>
              <a:t> / </a:t>
            </a:r>
            <a:r>
              <a:rPr lang="fr-FR" dirty="0" err="1"/>
              <a:t>realism</a:t>
            </a:r>
            <a:r>
              <a:rPr lang="fr-FR" dirty="0"/>
              <a:t> of data</a:t>
            </a:r>
          </a:p>
          <a:p>
            <a:pPr lvl="2"/>
            <a:r>
              <a:rPr lang="fr-FR" sz="2000" dirty="0" err="1"/>
              <a:t>Simulated</a:t>
            </a:r>
            <a:r>
              <a:rPr lang="fr-FR" sz="2000" dirty="0"/>
              <a:t> data &gt; </a:t>
            </a:r>
            <a:r>
              <a:rPr lang="fr-FR" sz="2000" dirty="0" err="1"/>
              <a:t>phantom</a:t>
            </a:r>
            <a:r>
              <a:rPr lang="fr-FR" sz="2000" dirty="0"/>
              <a:t> acquisitions &gt; </a:t>
            </a:r>
            <a:r>
              <a:rPr lang="fr-FR" sz="2000" dirty="0" err="1"/>
              <a:t>clinical</a:t>
            </a:r>
            <a:r>
              <a:rPr lang="fr-FR" sz="2000" dirty="0"/>
              <a:t> images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46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49664" y="72338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5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Overall</a:t>
            </a:r>
            <a:r>
              <a:rPr lang="fr-FR" dirty="0"/>
              <a:t> observations</a:t>
            </a:r>
          </a:p>
          <a:p>
            <a:pPr lvl="1"/>
            <a:r>
              <a:rPr lang="fr-FR" dirty="0"/>
              <a:t>The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highlighted</a:t>
            </a:r>
            <a:r>
              <a:rPr lang="fr-FR" dirty="0"/>
              <a:t> a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hierarchy</a:t>
            </a:r>
            <a:endParaRPr lang="fr-FR" dirty="0"/>
          </a:p>
          <a:p>
            <a:pPr lvl="2"/>
            <a:r>
              <a:rPr lang="fr-FR" sz="2000" dirty="0" err="1"/>
              <a:t>which</a:t>
            </a:r>
            <a:r>
              <a:rPr lang="fr-FR" sz="2000" dirty="0"/>
              <a:t> </a:t>
            </a:r>
            <a:r>
              <a:rPr lang="fr-FR" sz="2000" dirty="0" err="1"/>
              <a:t>does</a:t>
            </a:r>
            <a:r>
              <a:rPr lang="fr-FR" sz="2000" dirty="0"/>
              <a:t> not </a:t>
            </a:r>
            <a:r>
              <a:rPr lang="fr-FR" sz="2000" dirty="0" err="1"/>
              <a:t>depend</a:t>
            </a:r>
            <a:r>
              <a:rPr lang="fr-FR" sz="2000" dirty="0"/>
              <a:t> </a:t>
            </a:r>
            <a:r>
              <a:rPr lang="fr-FR" sz="2000" dirty="0" err="1"/>
              <a:t>strongly</a:t>
            </a:r>
            <a:r>
              <a:rPr lang="fr-FR" sz="2000" dirty="0"/>
              <a:t> on </a:t>
            </a:r>
            <a:r>
              <a:rPr lang="fr-FR" sz="2000" dirty="0" err="1"/>
              <a:t>either</a:t>
            </a:r>
            <a:endParaRPr lang="fr-FR" sz="2000" dirty="0"/>
          </a:p>
          <a:p>
            <a:pPr lvl="3"/>
            <a:r>
              <a:rPr lang="fr-FR" sz="1800" dirty="0"/>
              <a:t>type of </a:t>
            </a:r>
            <a:r>
              <a:rPr lang="fr-FR" sz="1800" dirty="0" err="1"/>
              <a:t>dataset</a:t>
            </a:r>
            <a:r>
              <a:rPr lang="fr-FR" sz="1800" dirty="0"/>
              <a:t> (</a:t>
            </a:r>
            <a:r>
              <a:rPr lang="fr-FR" sz="1800" dirty="0" err="1"/>
              <a:t>except</a:t>
            </a:r>
            <a:r>
              <a:rPr lang="fr-FR" sz="1800" dirty="0"/>
              <a:t> for </a:t>
            </a:r>
            <a:r>
              <a:rPr lang="fr-FR" sz="1800" dirty="0" err="1"/>
              <a:t>clinical</a:t>
            </a:r>
            <a:r>
              <a:rPr lang="fr-FR" sz="1800" dirty="0"/>
              <a:t> data for </a:t>
            </a:r>
            <a:r>
              <a:rPr lang="fr-FR" sz="1800" dirty="0" err="1"/>
              <a:t>which</a:t>
            </a:r>
            <a:r>
              <a:rPr lang="fr-FR" sz="1800" dirty="0"/>
              <a:t> the </a:t>
            </a:r>
            <a:r>
              <a:rPr lang="fr-FR" sz="1800" dirty="0" err="1"/>
              <a:t>differences</a:t>
            </a:r>
            <a:r>
              <a:rPr lang="fr-FR" sz="1800" dirty="0"/>
              <a:t> are </a:t>
            </a:r>
            <a:r>
              <a:rPr lang="fr-FR" sz="1800" dirty="0" err="1"/>
              <a:t>less</a:t>
            </a:r>
            <a:r>
              <a:rPr lang="fr-FR" sz="1800" dirty="0"/>
              <a:t> </a:t>
            </a:r>
            <a:r>
              <a:rPr lang="fr-FR" sz="1800" dirty="0" err="1"/>
              <a:t>pronounced</a:t>
            </a:r>
            <a:r>
              <a:rPr lang="fr-FR" sz="1800" dirty="0"/>
              <a:t>)</a:t>
            </a:r>
          </a:p>
          <a:p>
            <a:pPr lvl="3"/>
            <a:r>
              <a:rPr lang="fr-FR" sz="1800" dirty="0"/>
              <a:t>or </a:t>
            </a:r>
            <a:r>
              <a:rPr lang="fr-FR" sz="1800" dirty="0" err="1"/>
              <a:t>metric</a:t>
            </a:r>
            <a:r>
              <a:rPr lang="fr-FR" sz="1800" dirty="0"/>
              <a:t> </a:t>
            </a:r>
            <a:r>
              <a:rPr lang="fr-FR" sz="1800" dirty="0" err="1"/>
              <a:t>used</a:t>
            </a:r>
            <a:endParaRPr lang="fr-FR" sz="1800" dirty="0"/>
          </a:p>
          <a:p>
            <a:pPr lvl="3"/>
            <a:r>
              <a:rPr lang="fr-FR" sz="1800" dirty="0"/>
              <a:t>or applications (</a:t>
            </a:r>
            <a:r>
              <a:rPr lang="fr-FR" sz="1800" dirty="0" err="1"/>
              <a:t>favor</a:t>
            </a:r>
            <a:r>
              <a:rPr lang="fr-FR" sz="1800" dirty="0"/>
              <a:t> SE or PPV)</a:t>
            </a:r>
          </a:p>
          <a:p>
            <a:pPr lvl="2"/>
            <a:endParaRPr lang="fr-FR" sz="2000" dirty="0"/>
          </a:p>
          <a:p>
            <a:pPr lvl="2"/>
            <a:endParaRPr lang="fr-FR" sz="2000" dirty="0"/>
          </a:p>
          <a:p>
            <a:pPr lvl="2"/>
            <a:endParaRPr lang="fr-FR" sz="2000" dirty="0"/>
          </a:p>
          <a:p>
            <a:pPr lvl="2"/>
            <a:endParaRPr lang="fr-FR" sz="2000" dirty="0"/>
          </a:p>
          <a:p>
            <a:pPr marL="904875" lvl="2" indent="0">
              <a:buNone/>
            </a:pPr>
            <a:endParaRPr lang="fr-FR" sz="1000" dirty="0"/>
          </a:p>
          <a:p>
            <a:pPr marL="904875" lvl="2" indent="0">
              <a:buNone/>
            </a:pP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47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49664" y="72338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Discussion</a:t>
            </a:r>
            <a:endParaRPr lang="en-US" dirty="0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767007"/>
              </p:ext>
            </p:extLst>
          </p:nvPr>
        </p:nvGraphicFramePr>
        <p:xfrm>
          <a:off x="2191658" y="4297800"/>
          <a:ext cx="4731579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Rank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Method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Significant</a:t>
                      </a:r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CNN (team 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ACO (team</a:t>
                      </a:r>
                      <a:r>
                        <a:rPr lang="fr-FR" baseline="0" dirty="0"/>
                        <a:t> 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ARG (team 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GARAC (team 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5279196" y="4879719"/>
            <a:ext cx="65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B050"/>
                </a:solidFill>
              </a:rPr>
              <a:t>Yes</a:t>
            </a:r>
            <a:r>
              <a:rPr lang="fr-FR" dirty="0">
                <a:solidFill>
                  <a:srgbClr val="00B050"/>
                </a:solidFill>
              </a:rPr>
              <a:t>*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0" name="Accolade fermante 19"/>
          <p:cNvSpPr/>
          <p:nvPr/>
        </p:nvSpPr>
        <p:spPr>
          <a:xfrm>
            <a:off x="5054477" y="4832892"/>
            <a:ext cx="144684" cy="462987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colade fermante 20"/>
          <p:cNvSpPr/>
          <p:nvPr/>
        </p:nvSpPr>
        <p:spPr>
          <a:xfrm>
            <a:off x="5242048" y="5169957"/>
            <a:ext cx="144684" cy="462987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/>
          <p:cNvSpPr txBox="1"/>
          <p:nvPr/>
        </p:nvSpPr>
        <p:spPr>
          <a:xfrm>
            <a:off x="5623053" y="5620276"/>
            <a:ext cx="83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B050"/>
                </a:solidFill>
              </a:rPr>
              <a:t>Yes</a:t>
            </a:r>
            <a:r>
              <a:rPr lang="fr-FR" dirty="0">
                <a:solidFill>
                  <a:srgbClr val="00B050"/>
                </a:solidFill>
              </a:rPr>
              <a:t>***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3" name="Accolade fermante 22"/>
          <p:cNvSpPr/>
          <p:nvPr/>
        </p:nvSpPr>
        <p:spPr>
          <a:xfrm>
            <a:off x="5469031" y="5588781"/>
            <a:ext cx="144684" cy="462987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5455950" y="5209943"/>
            <a:ext cx="65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B050"/>
                </a:solidFill>
              </a:rPr>
              <a:t>Yes</a:t>
            </a:r>
            <a:r>
              <a:rPr lang="fr-FR" dirty="0">
                <a:solidFill>
                  <a:srgbClr val="00B050"/>
                </a:solidFill>
              </a:rPr>
              <a:t>*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236716" y="4013538"/>
            <a:ext cx="259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SE+PPV, Jaccard, </a:t>
            </a:r>
            <a:r>
              <a:rPr lang="fr-FR" dirty="0" err="1">
                <a:solidFill>
                  <a:schemeClr val="bg1"/>
                </a:solidFill>
              </a:rPr>
              <a:t>Dice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141788" y="5037694"/>
            <a:ext cx="83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B050"/>
                </a:solidFill>
              </a:rPr>
              <a:t>Yes</a:t>
            </a:r>
            <a:r>
              <a:rPr lang="fr-FR" dirty="0">
                <a:solidFill>
                  <a:srgbClr val="00B050"/>
                </a:solidFill>
              </a:rPr>
              <a:t>***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7" name="Accolade fermante 26"/>
          <p:cNvSpPr/>
          <p:nvPr/>
        </p:nvSpPr>
        <p:spPr>
          <a:xfrm>
            <a:off x="6006885" y="4829425"/>
            <a:ext cx="144684" cy="803519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48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PET segmentation challenge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42201" y="6167593"/>
            <a:ext cx="7277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M. Hatt,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MICCAI challenge on PET tumor segmentation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400" i="1" dirty="0"/>
              <a:t>Medical Image Analysis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27088" y="67299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Results</a:t>
            </a:r>
            <a:endParaRPr lang="en-US" b="1" dirty="0"/>
          </a:p>
        </p:txBody>
      </p:sp>
      <p:pic>
        <p:nvPicPr>
          <p:cNvPr id="6" name="Imag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"/>
          <a:stretch/>
        </p:blipFill>
        <p:spPr>
          <a:xfrm>
            <a:off x="1371600" y="1530095"/>
            <a:ext cx="5937504" cy="4637497"/>
          </a:xfrm>
          <a:prstGeom prst="rect">
            <a:avLst/>
          </a:prstGeom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67287"/>
          </a:xfrm>
        </p:spPr>
        <p:txBody>
          <a:bodyPr/>
          <a:lstStyle/>
          <a:p>
            <a:pPr lvl="1"/>
            <a:r>
              <a:rPr lang="fr-FR" b="1" dirty="0"/>
              <a:t>Ensemble techniques</a:t>
            </a:r>
            <a:endParaRPr lang="fr-FR" dirty="0"/>
          </a:p>
          <a:p>
            <a:pPr lvl="2"/>
            <a:endParaRPr lang="fr-FR" dirty="0"/>
          </a:p>
          <a:p>
            <a:pPr marL="904875" lvl="2" indent="0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287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Runtime</a:t>
            </a:r>
            <a:r>
              <a:rPr lang="fr-FR" dirty="0"/>
              <a:t> </a:t>
            </a:r>
            <a:r>
              <a:rPr lang="fr-FR" sz="2400" dirty="0"/>
              <a:t>(for the 149 </a:t>
            </a:r>
            <a:r>
              <a:rPr lang="fr-FR" sz="2400" dirty="0" err="1"/>
              <a:t>testing</a:t>
            </a:r>
            <a:r>
              <a:rPr lang="fr-FR" sz="2400" dirty="0"/>
              <a:t> data)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49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49664" y="723384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r>
              <a:rPr lang="fr-FR" dirty="0"/>
              <a:t> for best </a:t>
            </a:r>
            <a:r>
              <a:rPr lang="fr-FR" dirty="0" err="1"/>
              <a:t>methods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team</a:t>
            </a:r>
            <a:endParaRPr lang="en-US" dirty="0"/>
          </a:p>
        </p:txBody>
      </p:sp>
      <p:graphicFrame>
        <p:nvGraphicFramePr>
          <p:cNvPr id="23" name="Tableau 22"/>
          <p:cNvGraphicFramePr>
            <a:graphicFrameLocks noGrp="1"/>
          </p:cNvGraphicFramePr>
          <p:nvPr>
            <p:extLst/>
          </p:nvPr>
        </p:nvGraphicFramePr>
        <p:xfrm>
          <a:off x="849663" y="2134550"/>
          <a:ext cx="7829084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5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5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Mean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ARG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GARAC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CNN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fr-FR" dirty="0" err="1"/>
                        <a:t>Runtime</a:t>
                      </a:r>
                      <a:r>
                        <a:rPr lang="fr-FR" dirty="0"/>
                        <a:t> (min)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6h00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4h04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9h20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3h39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7h00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dirty="0"/>
                        <a:t>Relative Runtime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05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Introduction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Segmenting</a:t>
            </a:r>
            <a:r>
              <a:rPr lang="fr-FR" b="1" dirty="0"/>
              <a:t> PET images: the </a:t>
            </a:r>
            <a:r>
              <a:rPr lang="fr-FR" b="1" dirty="0" err="1"/>
              <a:t>need</a:t>
            </a:r>
            <a:r>
              <a:rPr lang="fr-FR" b="1" dirty="0"/>
              <a:t> for </a:t>
            </a:r>
            <a:r>
              <a:rPr lang="fr-FR" b="1" dirty="0" err="1"/>
              <a:t>accuracy</a:t>
            </a:r>
            <a:endParaRPr lang="en-US" b="1" dirty="0"/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198445" y="2031442"/>
            <a:ext cx="8229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3"/>
              </a:buBlip>
              <a:defRPr sz="2800" kern="1200">
                <a:solidFill>
                  <a:srgbClr val="295F7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Blip>
                <a:blip r:embed="rId5"/>
              </a:buBlip>
              <a:defRPr sz="22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54" name="Espace réservé du contenu 2"/>
          <p:cNvSpPr>
            <a:spLocks noGrp="1"/>
          </p:cNvSpPr>
          <p:nvPr>
            <p:ph idx="1"/>
          </p:nvPr>
        </p:nvSpPr>
        <p:spPr>
          <a:xfrm>
            <a:off x="457200" y="1070565"/>
            <a:ext cx="8356600" cy="1520236"/>
          </a:xfrm>
        </p:spPr>
        <p:txBody>
          <a:bodyPr/>
          <a:lstStyle/>
          <a:p>
            <a:r>
              <a:rPr lang="fr-FR" dirty="0" err="1"/>
              <a:t>Therapy</a:t>
            </a:r>
            <a:r>
              <a:rPr lang="fr-FR" dirty="0"/>
              <a:t> monitoring</a:t>
            </a:r>
          </a:p>
          <a:p>
            <a:pPr lvl="1"/>
            <a:r>
              <a:rPr lang="fr-FR" dirty="0" err="1"/>
              <a:t>Accuracy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important</a:t>
            </a:r>
          </a:p>
          <a:p>
            <a:pPr lvl="2"/>
            <a:r>
              <a:rPr lang="fr-FR" dirty="0"/>
              <a:t>Positive </a:t>
            </a:r>
            <a:r>
              <a:rPr lang="fr-FR" dirty="0" err="1"/>
              <a:t>predictive</a:t>
            </a:r>
            <a:r>
              <a:rPr lang="fr-FR" dirty="0"/>
              <a:t> value &gt; </a:t>
            </a:r>
            <a:r>
              <a:rPr lang="fr-FR" dirty="0" err="1"/>
              <a:t>sensitivity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97" y="2450592"/>
            <a:ext cx="5486751" cy="371246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786128" y="6149816"/>
            <a:ext cx="7357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Hatt, </a:t>
            </a:r>
            <a:r>
              <a:rPr lang="fr-FR" sz="1600" i="1" dirty="0"/>
              <a:t>et al</a:t>
            </a:r>
            <a:r>
              <a:rPr lang="fr-FR" sz="1600" dirty="0"/>
              <a:t>. </a:t>
            </a:r>
            <a:r>
              <a:rPr lang="en-US" sz="1600" b="1" dirty="0"/>
              <a:t>Early prediction of pathological response in locally advanced rectal cancer based on sequential 18F-FDG PET.</a:t>
            </a:r>
            <a:r>
              <a:rPr lang="fr-FR" sz="1600" dirty="0"/>
              <a:t> </a:t>
            </a:r>
            <a:r>
              <a:rPr lang="fr-FR" sz="1600" i="1" dirty="0"/>
              <a:t>Acta </a:t>
            </a:r>
            <a:r>
              <a:rPr lang="fr-FR" sz="1600" i="1" dirty="0" err="1"/>
              <a:t>Oncol</a:t>
            </a:r>
            <a:r>
              <a:rPr lang="fr-FR" sz="1600" i="1" dirty="0"/>
              <a:t> </a:t>
            </a:r>
            <a:r>
              <a:rPr lang="fr-FR" sz="1600" dirty="0"/>
              <a:t>2013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1965797" y="2456688"/>
            <a:ext cx="228763" cy="164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65796" y="4199620"/>
            <a:ext cx="228763" cy="224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65796" y="4364736"/>
            <a:ext cx="5486752" cy="1785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0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Limitations and perspectives</a:t>
            </a:r>
          </a:p>
          <a:p>
            <a:pPr lvl="1"/>
            <a:r>
              <a:rPr lang="fr-FR" dirty="0"/>
              <a:t>Not </a:t>
            </a:r>
            <a:r>
              <a:rPr lang="fr-FR" dirty="0" err="1"/>
              <a:t>evaluated</a:t>
            </a:r>
            <a:r>
              <a:rPr lang="fr-FR" dirty="0"/>
              <a:t> in the challenge:</a:t>
            </a:r>
          </a:p>
          <a:p>
            <a:pPr lvl="2"/>
            <a:r>
              <a:rPr lang="fr-FR" dirty="0" err="1"/>
              <a:t>Robustness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respect to</a:t>
            </a:r>
          </a:p>
          <a:p>
            <a:pPr lvl="3"/>
            <a:r>
              <a:rPr lang="fr-FR" dirty="0"/>
              <a:t> noise </a:t>
            </a:r>
            <a:r>
              <a:rPr lang="fr-FR" dirty="0" err="1"/>
              <a:t>levels</a:t>
            </a:r>
            <a:endParaRPr lang="fr-FR" dirty="0"/>
          </a:p>
          <a:p>
            <a:pPr lvl="4"/>
            <a:r>
              <a:rPr lang="fr-FR" dirty="0"/>
              <a:t>images </a:t>
            </a:r>
            <a:r>
              <a:rPr lang="fr-FR" dirty="0" err="1"/>
              <a:t>with</a:t>
            </a:r>
            <a:r>
              <a:rPr lang="fr-FR" dirty="0"/>
              <a:t> # </a:t>
            </a:r>
            <a:r>
              <a:rPr lang="fr-FR" dirty="0" err="1"/>
              <a:t>levels</a:t>
            </a:r>
            <a:r>
              <a:rPr lang="fr-FR" dirty="0"/>
              <a:t> of noise</a:t>
            </a:r>
          </a:p>
          <a:p>
            <a:pPr lvl="3"/>
            <a:r>
              <a:rPr lang="fr-FR" dirty="0"/>
              <a:t> </a:t>
            </a:r>
            <a:r>
              <a:rPr lang="fr-FR" dirty="0" err="1"/>
              <a:t>multicentric</a:t>
            </a:r>
            <a:r>
              <a:rPr lang="fr-FR" dirty="0"/>
              <a:t> data</a:t>
            </a:r>
          </a:p>
          <a:p>
            <a:pPr lvl="4"/>
            <a:r>
              <a:rPr lang="fr-FR" dirty="0"/>
              <a:t>images of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object</a:t>
            </a:r>
            <a:r>
              <a:rPr lang="fr-FR" dirty="0"/>
              <a:t> in # scanners</a:t>
            </a:r>
          </a:p>
          <a:p>
            <a:pPr lvl="2"/>
            <a:r>
              <a:rPr lang="fr-FR" dirty="0" err="1"/>
              <a:t>Reproducibility</a:t>
            </a:r>
            <a:r>
              <a:rPr lang="fr-FR" dirty="0"/>
              <a:t>/</a:t>
            </a:r>
            <a:r>
              <a:rPr lang="fr-FR" dirty="0" err="1"/>
              <a:t>repeatability</a:t>
            </a:r>
            <a:r>
              <a:rPr lang="fr-FR" dirty="0"/>
              <a:t> and user-interaction</a:t>
            </a:r>
          </a:p>
          <a:p>
            <a:pPr lvl="3"/>
            <a:r>
              <a:rPr lang="fr-FR" dirty="0"/>
              <a:t> multiple </a:t>
            </a:r>
            <a:r>
              <a:rPr lang="fr-FR" dirty="0" err="1"/>
              <a:t>runs</a:t>
            </a:r>
            <a:r>
              <a:rPr lang="fr-FR" dirty="0"/>
              <a:t> of pipelines on VIP</a:t>
            </a:r>
          </a:p>
          <a:p>
            <a:pPr lvl="3"/>
            <a:r>
              <a:rPr lang="fr-FR" dirty="0"/>
              <a:t> user interaction, </a:t>
            </a:r>
            <a:r>
              <a:rPr lang="fr-FR" dirty="0" err="1"/>
              <a:t>manual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…</a:t>
            </a:r>
          </a:p>
          <a:p>
            <a:pPr lvl="2"/>
            <a:r>
              <a:rPr lang="fr-FR" dirty="0" err="1"/>
              <a:t>Numerous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!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50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</p:spTree>
    <p:extLst>
      <p:ext uri="{BB962C8B-B14F-4D97-AF65-F5344CB8AC3E}">
        <p14:creationId xmlns:p14="http://schemas.microsoft.com/office/powerpoint/2010/main" val="32705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51</a:t>
            </a:fld>
            <a:endParaRPr lang="fr-FR" dirty="0"/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PET segmentation challenge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57200" y="1068389"/>
            <a:ext cx="8229600" cy="4967287"/>
          </a:xfrm>
        </p:spPr>
        <p:txBody>
          <a:bodyPr/>
          <a:lstStyle/>
          <a:p>
            <a:r>
              <a:rPr lang="fr-FR" dirty="0"/>
              <a:t>Benchmark extensions</a:t>
            </a:r>
          </a:p>
          <a:p>
            <a:pPr lvl="2"/>
            <a:r>
              <a:rPr lang="fr-FR" dirty="0"/>
              <a:t>Addition of </a:t>
            </a:r>
            <a:r>
              <a:rPr lang="fr-FR" dirty="0" err="1"/>
              <a:t>methods</a:t>
            </a:r>
            <a:r>
              <a:rPr lang="fr-FR" dirty="0"/>
              <a:t> / </a:t>
            </a:r>
            <a:r>
              <a:rPr lang="fr-FR" dirty="0" err="1"/>
              <a:t>metrics</a:t>
            </a:r>
            <a:r>
              <a:rPr lang="fr-FR" dirty="0"/>
              <a:t> </a:t>
            </a:r>
          </a:p>
          <a:p>
            <a:pPr lvl="2"/>
            <a:r>
              <a:rPr lang="fr-FR" dirty="0"/>
              <a:t>Addition of </a:t>
            </a:r>
            <a:r>
              <a:rPr lang="fr-FR" dirty="0" err="1"/>
              <a:t>recently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</a:t>
            </a:r>
            <a:r>
              <a:rPr lang="fr-FR" dirty="0" err="1"/>
              <a:t>datasets</a:t>
            </a:r>
            <a:r>
              <a:rPr lang="fr-FR" dirty="0"/>
              <a:t>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842201" y="6155401"/>
            <a:ext cx="72774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/>
              <a:t>B. Berthon, </a:t>
            </a:r>
            <a:r>
              <a:rPr lang="en-US" sz="1050" i="1" dirty="0"/>
              <a:t>et al</a:t>
            </a:r>
            <a:r>
              <a:rPr lang="en-US" sz="1050" dirty="0"/>
              <a:t>. </a:t>
            </a:r>
            <a:r>
              <a:rPr 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novel phantom technique for evaluating the performance of PET auto-segmentation methods in delineating heterogeneous and irregular lesions</a:t>
            </a:r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050" i="1" dirty="0"/>
              <a:t>EJNMMI Phys </a:t>
            </a:r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</a:p>
          <a:p>
            <a:pPr algn="just"/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CD. </a:t>
            </a:r>
            <a:r>
              <a:rPr lang="en-US" sz="10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Soffientini</a:t>
            </a:r>
            <a:r>
              <a:rPr lang="en-US" sz="1050" dirty="0"/>
              <a:t>, </a:t>
            </a:r>
            <a:r>
              <a:rPr lang="en-US" sz="1050" i="1" dirty="0"/>
              <a:t>et al</a:t>
            </a:r>
            <a:r>
              <a:rPr lang="en-US" sz="1050" dirty="0"/>
              <a:t>.</a:t>
            </a:r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Note: A new zeolite PET phantom to test segmentation algorithms on heterogeneous activity distributions featured with ground-truth contours</a:t>
            </a:r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05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 Phys </a:t>
            </a:r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3" y="2372583"/>
            <a:ext cx="3749040" cy="193745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796" y="2372582"/>
            <a:ext cx="5069091" cy="193745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" y="4352543"/>
            <a:ext cx="5964452" cy="18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843" y="4352543"/>
            <a:ext cx="2792221" cy="1800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6802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>
              <a:buNone/>
            </a:pPr>
            <a:endParaRPr lang="en-US" dirty="0"/>
          </a:p>
          <a:p>
            <a:pPr marL="136525" indent="0">
              <a:buNone/>
            </a:pPr>
            <a:endParaRPr lang="en-US" dirty="0"/>
          </a:p>
          <a:p>
            <a:pPr marL="136525" indent="0">
              <a:buNone/>
            </a:pPr>
            <a:endParaRPr lang="en-US" dirty="0"/>
          </a:p>
          <a:p>
            <a:pPr marL="136525" indent="0">
              <a:buNone/>
            </a:pPr>
            <a:endParaRPr lang="en-US" dirty="0"/>
          </a:p>
          <a:p>
            <a:pPr marL="136525" indent="0">
              <a:buNone/>
            </a:pPr>
            <a:r>
              <a:rPr lang="en-US" dirty="0"/>
              <a:t>		Thanks for your attention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45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495645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Acknowledgments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53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5852" y="1757524"/>
            <a:ext cx="8436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</a:rPr>
              <a:t>Assen Kirov, Emiliano Spezi, John A. Lee, Michalis </a:t>
            </a:r>
            <a:r>
              <a:rPr lang="en-US" sz="1200" dirty="0" err="1">
                <a:solidFill>
                  <a:schemeClr val="bg1"/>
                </a:solidFill>
              </a:rPr>
              <a:t>Aristophanous</a:t>
            </a:r>
            <a:r>
              <a:rPr lang="en-US" sz="1200" dirty="0">
                <a:solidFill>
                  <a:schemeClr val="bg1"/>
                </a:solidFill>
              </a:rPr>
              <a:t>, Shiva Das, Issam El Naqa, Robert Jeraj, Wei Lu, Osama </a:t>
            </a:r>
            <a:r>
              <a:rPr lang="en-US" sz="1200" dirty="0" err="1">
                <a:solidFill>
                  <a:schemeClr val="bg1"/>
                </a:solidFill>
              </a:rPr>
              <a:t>Mawlawi</a:t>
            </a:r>
            <a:r>
              <a:rPr lang="en-US" sz="1200" dirty="0">
                <a:solidFill>
                  <a:schemeClr val="bg1"/>
                </a:solidFill>
              </a:rPr>
              <a:t>, Béatrice Berthon, </a:t>
            </a:r>
            <a:r>
              <a:rPr lang="en-US" sz="1200" dirty="0" err="1">
                <a:solidFill>
                  <a:schemeClr val="bg1"/>
                </a:solidFill>
              </a:rPr>
              <a:t>Elisabetta</a:t>
            </a:r>
            <a:r>
              <a:rPr lang="en-US" sz="1200" dirty="0">
                <a:solidFill>
                  <a:schemeClr val="bg1"/>
                </a:solidFill>
              </a:rPr>
              <a:t> De </a:t>
            </a:r>
            <a:r>
              <a:rPr lang="en-US" sz="1200" dirty="0" err="1">
                <a:solidFill>
                  <a:schemeClr val="bg1"/>
                </a:solidFill>
              </a:rPr>
              <a:t>Bernardi</a:t>
            </a:r>
            <a:r>
              <a:rPr lang="en-US" sz="1200" dirty="0">
                <a:solidFill>
                  <a:schemeClr val="bg1"/>
                </a:solidFill>
              </a:rPr>
              <a:t>, Charles </a:t>
            </a:r>
            <a:r>
              <a:rPr lang="en-US" sz="1200" dirty="0" err="1">
                <a:solidFill>
                  <a:schemeClr val="bg1"/>
                </a:solidFill>
              </a:rPr>
              <a:t>Schmidtlein</a:t>
            </a:r>
            <a:r>
              <a:rPr lang="en-US" sz="1200" dirty="0">
                <a:solidFill>
                  <a:schemeClr val="bg1"/>
                </a:solidFill>
              </a:rPr>
              <a:t>, Dimitris Visvikis, Aditya </a:t>
            </a:r>
            <a:r>
              <a:rPr lang="en-US" sz="1200" dirty="0" err="1">
                <a:solidFill>
                  <a:schemeClr val="bg1"/>
                </a:solidFill>
              </a:rPr>
              <a:t>Apte</a:t>
            </a:r>
            <a:r>
              <a:rPr lang="en-US" sz="1200" dirty="0">
                <a:solidFill>
                  <a:schemeClr val="bg1"/>
                </a:solidFill>
              </a:rPr>
              <a:t>, Paulina </a:t>
            </a:r>
            <a:r>
              <a:rPr lang="en-US" sz="1200" dirty="0" err="1">
                <a:solidFill>
                  <a:schemeClr val="bg1"/>
                </a:solidFill>
              </a:rPr>
              <a:t>Galavis</a:t>
            </a:r>
            <a:r>
              <a:rPr lang="en-US" sz="1200" dirty="0">
                <a:solidFill>
                  <a:schemeClr val="bg1"/>
                </a:solidFill>
              </a:rPr>
              <a:t>, Andrei </a:t>
            </a:r>
            <a:r>
              <a:rPr lang="en-US" sz="1200" dirty="0" err="1">
                <a:solidFill>
                  <a:schemeClr val="bg1"/>
                </a:solidFill>
              </a:rPr>
              <a:t>Pugachev</a:t>
            </a:r>
            <a:r>
              <a:rPr lang="en-US" sz="1200" dirty="0">
                <a:solidFill>
                  <a:schemeClr val="bg1"/>
                </a:solidFill>
              </a:rPr>
              <a:t>, Habib Zaidi, Ursula Nestle, Arden Nelson, </a:t>
            </a:r>
            <a:r>
              <a:rPr lang="en-US" sz="1200" dirty="0" err="1">
                <a:solidFill>
                  <a:schemeClr val="bg1"/>
                </a:solidFill>
              </a:rPr>
              <a:t>Heiko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Schöder</a:t>
            </a:r>
            <a:r>
              <a:rPr lang="en-US" sz="1200" dirty="0">
                <a:solidFill>
                  <a:schemeClr val="bg1"/>
                </a:solidFill>
              </a:rPr>
              <a:t>, Michael MacManus, Vincent </a:t>
            </a:r>
            <a:r>
              <a:rPr lang="en-US" sz="1200" dirty="0" err="1">
                <a:solidFill>
                  <a:schemeClr val="bg1"/>
                </a:solidFill>
              </a:rPr>
              <a:t>Grégoire</a:t>
            </a:r>
            <a:r>
              <a:rPr lang="en-US" sz="1200" dirty="0">
                <a:solidFill>
                  <a:schemeClr val="bg1"/>
                </a:solidFill>
              </a:rPr>
              <a:t>, Xavier </a:t>
            </a:r>
            <a:r>
              <a:rPr lang="en-US" sz="1200" dirty="0" err="1">
                <a:solidFill>
                  <a:schemeClr val="bg1"/>
                </a:solidFill>
              </a:rPr>
              <a:t>Geets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852" y="2580039"/>
            <a:ext cx="9190336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MICCAI challenge</a:t>
            </a:r>
          </a:p>
          <a:p>
            <a:r>
              <a:rPr lang="fr-FR" dirty="0">
                <a:solidFill>
                  <a:schemeClr val="bg1"/>
                </a:solidFill>
              </a:rPr>
              <a:t>Challengers</a:t>
            </a:r>
          </a:p>
          <a:p>
            <a:r>
              <a:rPr lang="en-US" sz="1200" dirty="0">
                <a:solidFill>
                  <a:schemeClr val="bg1"/>
                </a:solidFill>
              </a:rPr>
              <a:t>Anouar Ouahabi, Hadi Fayad</a:t>
            </a:r>
          </a:p>
          <a:p>
            <a:r>
              <a:rPr lang="en-US" sz="1200" dirty="0">
                <a:solidFill>
                  <a:schemeClr val="bg1"/>
                </a:solidFill>
              </a:rPr>
              <a:t>Vincent Jaouen, Clovis Tauber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Shan Tan, Laquan Li, Wei Lu, </a:t>
            </a:r>
            <a:r>
              <a:rPr lang="en-US" sz="1200" dirty="0" err="1">
                <a:solidFill>
                  <a:schemeClr val="bg1"/>
                </a:solidFill>
              </a:rPr>
              <a:t>Shuaiwei</a:t>
            </a:r>
            <a:r>
              <a:rPr lang="en-US" sz="1200" dirty="0">
                <a:solidFill>
                  <a:schemeClr val="bg1"/>
                </a:solidFill>
              </a:rPr>
              <a:t> Liu, Xu Huang</a:t>
            </a:r>
          </a:p>
          <a:p>
            <a:r>
              <a:rPr lang="en-US" sz="1200" dirty="0">
                <a:solidFill>
                  <a:schemeClr val="bg1"/>
                </a:solidFill>
              </a:rPr>
              <a:t>Jakub Czakon, Filip Drapejkowski, Witold Dyrka, Piotr </a:t>
            </a:r>
            <a:r>
              <a:rPr lang="en-US" sz="1200" dirty="0" err="1">
                <a:solidFill>
                  <a:schemeClr val="bg1"/>
                </a:solidFill>
              </a:rPr>
              <a:t>Giedziun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Grzegorz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Żurek</a:t>
            </a:r>
            <a:r>
              <a:rPr lang="en-US" sz="1200" dirty="0">
                <a:solidFill>
                  <a:schemeClr val="bg1"/>
                </a:solidFill>
              </a:rPr>
              <a:t>, Jakub </a:t>
            </a:r>
            <a:r>
              <a:rPr lang="en-US" sz="1200" dirty="0" err="1">
                <a:solidFill>
                  <a:schemeClr val="bg1"/>
                </a:solidFill>
              </a:rPr>
              <a:t>Szewczyk</a:t>
            </a:r>
            <a:r>
              <a:rPr lang="en-US" sz="1200" dirty="0">
                <a:solidFill>
                  <a:schemeClr val="bg1"/>
                </a:solidFill>
              </a:rPr>
              <a:t>, Piotr </a:t>
            </a:r>
            <a:r>
              <a:rPr lang="en-US" sz="1200" dirty="0" err="1">
                <a:solidFill>
                  <a:schemeClr val="bg1"/>
                </a:solidFill>
              </a:rPr>
              <a:t>Krajewski</a:t>
            </a:r>
            <a:r>
              <a:rPr lang="en-US" sz="1200" dirty="0">
                <a:solidFill>
                  <a:schemeClr val="bg1"/>
                </a:solidFill>
              </a:rPr>
              <a:t>, Jacek </a:t>
            </a:r>
            <a:r>
              <a:rPr lang="en-US" sz="1200" dirty="0" err="1">
                <a:solidFill>
                  <a:schemeClr val="bg1"/>
                </a:solidFill>
              </a:rPr>
              <a:t>Żebrowski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852" y="4919485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Sponsorship</a:t>
            </a:r>
            <a:r>
              <a:rPr lang="fr-FR" dirty="0">
                <a:solidFill>
                  <a:schemeClr val="bg1"/>
                </a:solidFill>
              </a:rPr>
              <a:t> - </a:t>
            </a:r>
            <a:r>
              <a:rPr lang="fr-FR" dirty="0" err="1">
                <a:solidFill>
                  <a:schemeClr val="bg1"/>
                </a:solidFill>
              </a:rPr>
              <a:t>funding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2224" y="6135547"/>
            <a:ext cx="7351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France Life Imaging (grant ANR-11-INBS-0006 from the French “</a:t>
            </a:r>
            <a:r>
              <a:rPr 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Investissements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d’Avenir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program).</a:t>
            </a:r>
          </a:p>
          <a:p>
            <a:pPr algn="just"/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NIH/NCI Grant R01CA172638 and the NIH/NCI Cancer Center Support Grant P30 CA008748</a:t>
            </a:r>
          </a:p>
          <a:p>
            <a:pPr algn="just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of the Partnership between Higher Education and Science and Business Activity Sector financed by City of Wroclaw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51121" y="1179752"/>
            <a:ext cx="3317503" cy="580279"/>
            <a:chOff x="4041647" y="1119904"/>
            <a:chExt cx="3769886" cy="692035"/>
          </a:xfrm>
        </p:grpSpPr>
        <p:grpSp>
          <p:nvGrpSpPr>
            <p:cNvPr id="9" name="Groupe 8"/>
            <p:cNvGrpSpPr/>
            <p:nvPr/>
          </p:nvGrpSpPr>
          <p:grpSpPr>
            <a:xfrm>
              <a:off x="4041648" y="1123922"/>
              <a:ext cx="3769885" cy="688017"/>
              <a:chOff x="4041648" y="1123922"/>
              <a:chExt cx="3769885" cy="688017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78"/>
              <a:stretch/>
            </p:blipFill>
            <p:spPr>
              <a:xfrm>
                <a:off x="4041648" y="1123922"/>
                <a:ext cx="496796" cy="684000"/>
              </a:xfrm>
              <a:prstGeom prst="rect">
                <a:avLst/>
              </a:prstGeom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21" t="15926" r="52276" b="21260"/>
              <a:stretch/>
            </p:blipFill>
            <p:spPr>
              <a:xfrm>
                <a:off x="4527042" y="1127939"/>
                <a:ext cx="3284491" cy="684000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4041647" y="1119904"/>
              <a:ext cx="3769885" cy="68801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2" descr="https://its.aviesan.fr/Local/inserm/dir/web/FranceLifeImaging/logoFL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223" y="5219259"/>
            <a:ext cx="2039094" cy="9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miccai2016.org/files/images/layout/general/miccai2016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46" y="2632109"/>
            <a:ext cx="1878951" cy="8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abel-IA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25" y="5367465"/>
            <a:ext cx="757536" cy="7739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2" y="5373291"/>
            <a:ext cx="1781333" cy="7622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55852" y="3878914"/>
            <a:ext cx="7598619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Organization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FLI: Christian Barillot, Michel Dojat</a:t>
            </a:r>
            <a:endParaRPr lang="fr-FR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FLI-IAM: Baptiste Laurent, Michael Kain, Yao </a:t>
            </a:r>
            <a:r>
              <a:rPr lang="en-US" sz="1200" dirty="0" err="1">
                <a:solidFill>
                  <a:schemeClr val="bg1"/>
                </a:solidFill>
              </a:rPr>
              <a:t>Yao</a:t>
            </a:r>
            <a:r>
              <a:rPr lang="en-US" sz="1200" dirty="0">
                <a:solidFill>
                  <a:schemeClr val="bg1"/>
                </a:solidFill>
              </a:rPr>
              <a:t>, Mathieu Simon, Aneta Morawin, Julien Louis, Simon Loury</a:t>
            </a:r>
          </a:p>
          <a:p>
            <a:r>
              <a:rPr lang="en-US" sz="1200" dirty="0">
                <a:solidFill>
                  <a:schemeClr val="bg1"/>
                </a:solidFill>
              </a:rPr>
              <a:t>VIP platform: Tristan Glatard, </a:t>
            </a:r>
            <a:r>
              <a:rPr lang="en-US" sz="1200" dirty="0" err="1">
                <a:solidFill>
                  <a:schemeClr val="bg1"/>
                </a:solidFill>
              </a:rPr>
              <a:t>Sorina</a:t>
            </a:r>
            <a:r>
              <a:rPr lang="en-US" sz="1200" dirty="0">
                <a:solidFill>
                  <a:schemeClr val="bg1"/>
                </a:solidFill>
              </a:rPr>
              <a:t> Camarasu-Pop, Frédéric Cervenansky, Pascal Girard</a:t>
            </a:r>
          </a:p>
          <a:p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: Federico Turkheimer, Olivier Commowick, </a:t>
            </a:r>
            <a:r>
              <a:rPr lang="en-US" sz="1200" dirty="0">
                <a:solidFill>
                  <a:schemeClr val="bg1"/>
                </a:solidFill>
              </a:rPr>
              <a:t>Catherine Cheze Le Rest</a:t>
            </a:r>
          </a:p>
          <a:p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3468623" y="1441488"/>
            <a:ext cx="1650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AAPM TG 211</a:t>
            </a:r>
          </a:p>
        </p:txBody>
      </p:sp>
    </p:spTree>
    <p:extLst>
      <p:ext uri="{BB962C8B-B14F-4D97-AF65-F5344CB8AC3E}">
        <p14:creationId xmlns:p14="http://schemas.microsoft.com/office/powerpoint/2010/main" val="75514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Introduction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Segmenting</a:t>
            </a:r>
            <a:r>
              <a:rPr lang="fr-FR" b="1" dirty="0"/>
              <a:t> PET images: the </a:t>
            </a:r>
            <a:r>
              <a:rPr lang="fr-FR" b="1" dirty="0" err="1"/>
              <a:t>need</a:t>
            </a:r>
            <a:r>
              <a:rPr lang="fr-FR" b="1" dirty="0"/>
              <a:t> for </a:t>
            </a:r>
            <a:r>
              <a:rPr lang="fr-FR" b="1" dirty="0" err="1"/>
              <a:t>accuracy</a:t>
            </a:r>
            <a:endParaRPr lang="en-US" b="1" dirty="0"/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198445" y="2031442"/>
            <a:ext cx="8229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3"/>
              </a:buBlip>
              <a:defRPr sz="2800" kern="1200">
                <a:solidFill>
                  <a:srgbClr val="295F7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Blip>
                <a:blip r:embed="rId5"/>
              </a:buBlip>
              <a:defRPr sz="22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" y="2932176"/>
            <a:ext cx="9124008" cy="1749552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57200" y="1070564"/>
            <a:ext cx="8356600" cy="4967287"/>
          </a:xfrm>
        </p:spPr>
        <p:txBody>
          <a:bodyPr/>
          <a:lstStyle/>
          <a:p>
            <a:r>
              <a:rPr lang="fr-FR" dirty="0" err="1"/>
              <a:t>Radiomics</a:t>
            </a:r>
            <a:r>
              <a:rPr lang="fr-FR" dirty="0"/>
              <a:t> / </a:t>
            </a:r>
            <a:r>
              <a:rPr lang="fr-FR" dirty="0" err="1"/>
              <a:t>tumor</a:t>
            </a:r>
            <a:r>
              <a:rPr lang="fr-FR" dirty="0"/>
              <a:t> </a:t>
            </a:r>
            <a:r>
              <a:rPr lang="fr-FR" dirty="0" err="1"/>
              <a:t>characterization</a:t>
            </a:r>
            <a:endParaRPr lang="fr-FR" dirty="0"/>
          </a:p>
          <a:p>
            <a:pPr lvl="1"/>
            <a:r>
              <a:rPr lang="fr-FR" dirty="0" err="1"/>
              <a:t>Accuracy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important</a:t>
            </a:r>
          </a:p>
          <a:p>
            <a:pPr lvl="2"/>
            <a:r>
              <a:rPr lang="fr-FR" dirty="0" err="1"/>
              <a:t>Especially</a:t>
            </a:r>
            <a:r>
              <a:rPr lang="fr-FR" dirty="0"/>
              <a:t> for </a:t>
            </a:r>
            <a:r>
              <a:rPr lang="fr-FR" dirty="0" err="1"/>
              <a:t>shape</a:t>
            </a:r>
            <a:r>
              <a:rPr lang="fr-FR" dirty="0"/>
              <a:t> </a:t>
            </a:r>
            <a:r>
              <a:rPr lang="fr-FR" dirty="0" err="1"/>
              <a:t>descriptors</a:t>
            </a:r>
            <a:endParaRPr lang="fr-FR" dirty="0"/>
          </a:p>
          <a:p>
            <a:pPr lvl="2"/>
            <a:r>
              <a:rPr lang="fr-FR" dirty="0" err="1"/>
              <a:t>Some</a:t>
            </a:r>
            <a:r>
              <a:rPr lang="fr-FR" dirty="0"/>
              <a:t> textural </a:t>
            </a:r>
            <a:r>
              <a:rPr lang="fr-FR" dirty="0" err="1"/>
              <a:t>features</a:t>
            </a:r>
            <a:r>
              <a:rPr lang="fr-FR" dirty="0"/>
              <a:t> are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highly</a:t>
            </a:r>
            <a:r>
              <a:rPr lang="fr-FR" dirty="0"/>
              <a:t> sensitive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1743456" y="6093032"/>
            <a:ext cx="740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200" dirty="0"/>
              <a:t>M. Hatt, </a:t>
            </a:r>
            <a:r>
              <a:rPr lang="fr-BE" sz="1200" i="1" dirty="0"/>
              <a:t>et al.</a:t>
            </a:r>
            <a:r>
              <a:rPr lang="fr-BE" sz="1200" dirty="0"/>
              <a:t> </a:t>
            </a:r>
            <a:r>
              <a:rPr lang="en-US" sz="1200" b="1" dirty="0"/>
              <a:t>Tumor functional </a:t>
            </a:r>
            <a:r>
              <a:rPr lang="en-US" sz="1200" b="1" dirty="0" err="1"/>
              <a:t>sphericity</a:t>
            </a:r>
            <a:r>
              <a:rPr lang="en-US" sz="1200" b="1" dirty="0"/>
              <a:t> from PET images: prognostic value in NSCLC and impact of delineation method.</a:t>
            </a:r>
            <a:r>
              <a:rPr lang="fr-BE" sz="1200" dirty="0"/>
              <a:t> </a:t>
            </a:r>
            <a:r>
              <a:rPr lang="fr-BE" sz="1200" i="1" dirty="0" err="1"/>
              <a:t>Eur</a:t>
            </a:r>
            <a:r>
              <a:rPr lang="fr-BE" sz="1200" i="1" dirty="0"/>
              <a:t> J </a:t>
            </a:r>
            <a:r>
              <a:rPr lang="fr-BE" sz="1200" i="1" dirty="0" err="1"/>
              <a:t>Nucl</a:t>
            </a:r>
            <a:r>
              <a:rPr lang="fr-BE" sz="1200" i="1" dirty="0"/>
              <a:t> Med Mol Imaging</a:t>
            </a:r>
            <a:r>
              <a:rPr lang="fr-BE" sz="1200" dirty="0"/>
              <a:t> (in </a:t>
            </a:r>
            <a:r>
              <a:rPr lang="fr-BE" sz="1200" dirty="0" err="1"/>
              <a:t>press</a:t>
            </a:r>
            <a:r>
              <a:rPr lang="fr-BE" sz="1200" dirty="0"/>
              <a:t>) 2017</a:t>
            </a:r>
          </a:p>
          <a:p>
            <a:pPr algn="just"/>
            <a:r>
              <a:rPr lang="fr-BE" sz="1200" dirty="0"/>
              <a:t>M. Hatt, </a:t>
            </a:r>
            <a:r>
              <a:rPr lang="fr-BE" sz="1200" i="1" dirty="0"/>
              <a:t>et al</a:t>
            </a:r>
            <a:r>
              <a:rPr lang="fr-BE" sz="1200" dirty="0"/>
              <a:t>. </a:t>
            </a:r>
            <a:r>
              <a:rPr lang="fr-BE" sz="1200" b="1" dirty="0" err="1"/>
              <a:t>Robustness</a:t>
            </a:r>
            <a:r>
              <a:rPr lang="fr-BE" sz="1200" b="1" dirty="0"/>
              <a:t> of </a:t>
            </a:r>
            <a:r>
              <a:rPr lang="fr-BE" sz="1200" b="1" dirty="0" err="1"/>
              <a:t>intratumour</a:t>
            </a:r>
            <a:r>
              <a:rPr lang="fr-BE" sz="1200" b="1" dirty="0"/>
              <a:t> ¹⁸F-FDG PET </a:t>
            </a:r>
            <a:r>
              <a:rPr lang="fr-BE" sz="1200" b="1" dirty="0" err="1"/>
              <a:t>uptake</a:t>
            </a:r>
            <a:r>
              <a:rPr lang="fr-BE" sz="1200" b="1" dirty="0"/>
              <a:t> </a:t>
            </a:r>
            <a:r>
              <a:rPr lang="fr-BE" sz="1200" b="1" dirty="0" err="1"/>
              <a:t>heterogeneity</a:t>
            </a:r>
            <a:r>
              <a:rPr lang="fr-BE" sz="1200" b="1" dirty="0"/>
              <a:t> quantification for </a:t>
            </a:r>
            <a:r>
              <a:rPr lang="fr-BE" sz="1200" b="1" dirty="0" err="1"/>
              <a:t>therapy</a:t>
            </a:r>
            <a:r>
              <a:rPr lang="fr-BE" sz="1200" b="1" dirty="0"/>
              <a:t> </a:t>
            </a:r>
            <a:r>
              <a:rPr lang="fr-BE" sz="1200" b="1" dirty="0" err="1"/>
              <a:t>response</a:t>
            </a:r>
            <a:r>
              <a:rPr lang="fr-BE" sz="1200" b="1" dirty="0"/>
              <a:t> </a:t>
            </a:r>
            <a:r>
              <a:rPr lang="fr-BE" sz="1200" b="1" dirty="0" err="1"/>
              <a:t>prediction</a:t>
            </a:r>
            <a:r>
              <a:rPr lang="fr-BE" sz="1200" b="1" dirty="0"/>
              <a:t> in </a:t>
            </a:r>
            <a:r>
              <a:rPr lang="fr-BE" sz="1200" b="1" dirty="0" err="1"/>
              <a:t>oesophageal</a:t>
            </a:r>
            <a:r>
              <a:rPr lang="fr-BE" sz="1200" b="1" dirty="0"/>
              <a:t> </a:t>
            </a:r>
            <a:r>
              <a:rPr lang="fr-BE" sz="1200" b="1" dirty="0" err="1"/>
              <a:t>carcinoma</a:t>
            </a:r>
            <a:r>
              <a:rPr lang="fr-BE" sz="1200" dirty="0"/>
              <a:t>. </a:t>
            </a:r>
            <a:r>
              <a:rPr lang="fr-BE" sz="1200" i="1" dirty="0" err="1"/>
              <a:t>Eur</a:t>
            </a:r>
            <a:r>
              <a:rPr lang="fr-BE" sz="1200" i="1" dirty="0"/>
              <a:t> J </a:t>
            </a:r>
            <a:r>
              <a:rPr lang="fr-BE" sz="1200" i="1" dirty="0" err="1"/>
              <a:t>Nucl</a:t>
            </a:r>
            <a:r>
              <a:rPr lang="fr-BE" sz="1200" i="1" dirty="0"/>
              <a:t> Med Mol Imaging</a:t>
            </a:r>
            <a:r>
              <a:rPr lang="fr-BE" sz="1200" dirty="0"/>
              <a:t>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3712464" y="2999232"/>
            <a:ext cx="1670304" cy="11643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5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Introduction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PET image segmentation: challenges</a:t>
            </a:r>
            <a:endParaRPr lang="en-US" b="1" dirty="0"/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198445" y="2031442"/>
            <a:ext cx="8229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3"/>
              </a:buBlip>
              <a:defRPr sz="2800" kern="1200">
                <a:solidFill>
                  <a:srgbClr val="295F7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Blip>
                <a:blip r:embed="rId5"/>
              </a:buBlip>
              <a:defRPr sz="22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588"/>
            <a:ext cx="9144000" cy="511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72" y="2031442"/>
            <a:ext cx="3261360" cy="2912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255264" y="3364992"/>
            <a:ext cx="5827776" cy="2718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457200" y="1070564"/>
            <a:ext cx="8356600" cy="4967287"/>
          </a:xfrm>
        </p:spPr>
        <p:txBody>
          <a:bodyPr/>
          <a:lstStyle/>
          <a:p>
            <a:r>
              <a:rPr lang="en-US" dirty="0"/>
              <a:t>PET direct segmentation</a:t>
            </a:r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Introduction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PET image segmentation: challenges</a:t>
            </a:r>
            <a:endParaRPr lang="en-US" b="1" dirty="0"/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198445" y="2031442"/>
            <a:ext cx="8229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3"/>
              </a:buBlip>
              <a:defRPr sz="2800" kern="1200">
                <a:solidFill>
                  <a:srgbClr val="295F7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Blip>
                <a:blip r:embed="rId5"/>
              </a:buBlip>
              <a:defRPr sz="22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 kern="1200">
                <a:solidFill>
                  <a:srgbClr val="26262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4046015" y="1662919"/>
            <a:ext cx="5041900" cy="2519363"/>
            <a:chOff x="2607" y="1616"/>
            <a:chExt cx="3176" cy="1587"/>
          </a:xfrm>
        </p:grpSpPr>
        <p:pic>
          <p:nvPicPr>
            <p:cNvPr id="29" name="Picture 23" descr="tumeur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" y="1616"/>
              <a:ext cx="1528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5" descr="tumeur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" y="1616"/>
              <a:ext cx="1623" cy="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46"/>
          <p:cNvGrpSpPr>
            <a:grpSpLocks/>
          </p:cNvGrpSpPr>
          <p:nvPr/>
        </p:nvGrpSpPr>
        <p:grpSpPr bwMode="auto">
          <a:xfrm>
            <a:off x="309041" y="1637521"/>
            <a:ext cx="5518151" cy="947738"/>
            <a:chOff x="253" y="1484"/>
            <a:chExt cx="3476" cy="597"/>
          </a:xfrm>
        </p:grpSpPr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253" y="1484"/>
              <a:ext cx="2265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Font typeface="Wingdings" panose="05000000000000000000" pitchFamily="2" charset="2"/>
                <a:buChar char="ü"/>
              </a:pPr>
              <a:r>
                <a:rPr lang="fr-FR" altLang="en-US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Limited signal-to-noise ratio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fr-FR" altLang="en-US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  </a:t>
              </a:r>
              <a:r>
                <a:rPr lang="fr-FR" altLang="en-US" sz="1400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(</a:t>
              </a:r>
              <a:r>
                <a:rPr lang="fr-FR" altLang="en-US" sz="1400" dirty="0" err="1">
                  <a:solidFill>
                    <a:schemeClr val="bg1"/>
                  </a:solidFill>
                  <a:latin typeface="Arial Unicode MS" panose="020B0604020202020204" pitchFamily="34" charset="-128"/>
                </a:rPr>
                <a:t>sensitivity</a:t>
              </a:r>
              <a:r>
                <a:rPr lang="fr-FR" altLang="en-US" sz="1400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, </a:t>
              </a:r>
              <a:r>
                <a:rPr lang="fr-FR" altLang="en-US" sz="1400" dirty="0" err="1">
                  <a:solidFill>
                    <a:schemeClr val="bg1"/>
                  </a:solidFill>
                  <a:latin typeface="Arial Unicode MS" panose="020B0604020202020204" pitchFamily="34" charset="-128"/>
                </a:rPr>
                <a:t>acq</a:t>
              </a:r>
              <a:r>
                <a:rPr lang="fr-FR" altLang="en-US" sz="1400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. duration…)</a:t>
              </a: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486" y="1867"/>
              <a:ext cx="243" cy="214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2241" y="1618"/>
              <a:ext cx="1245" cy="2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" name="Group 48"/>
          <p:cNvGrpSpPr>
            <a:grpSpLocks/>
          </p:cNvGrpSpPr>
          <p:nvPr/>
        </p:nvGrpSpPr>
        <p:grpSpPr bwMode="auto">
          <a:xfrm>
            <a:off x="297928" y="2345545"/>
            <a:ext cx="4397375" cy="728663"/>
            <a:chOff x="246" y="2066"/>
            <a:chExt cx="2770" cy="459"/>
          </a:xfrm>
        </p:grpSpPr>
        <p:sp>
          <p:nvSpPr>
            <p:cNvPr id="36" name="Rectangle 21"/>
            <p:cNvSpPr>
              <a:spLocks noChangeArrowheads="1"/>
            </p:cNvSpPr>
            <p:nvPr/>
          </p:nvSpPr>
          <p:spPr bwMode="auto">
            <a:xfrm>
              <a:off x="246" y="2066"/>
              <a:ext cx="2156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Font typeface="Wingdings" panose="05000000000000000000" pitchFamily="2" charset="2"/>
                <a:buChar char="ü"/>
              </a:pPr>
              <a:r>
                <a:rPr lang="fr-FR" altLang="en-US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Partial volume </a:t>
              </a:r>
              <a:r>
                <a:rPr lang="fr-FR" altLang="en-US" dirty="0" err="1">
                  <a:solidFill>
                    <a:schemeClr val="bg1"/>
                  </a:solidFill>
                  <a:latin typeface="Arial Unicode MS" panose="020B0604020202020204" pitchFamily="34" charset="-128"/>
                </a:rPr>
                <a:t>effects</a:t>
              </a:r>
              <a:endParaRPr lang="fr-FR" altLang="en-US" dirty="0">
                <a:solidFill>
                  <a:schemeClr val="bg1"/>
                </a:solidFill>
                <a:latin typeface="Arial Unicode MS" panose="020B0604020202020204" pitchFamily="34" charset="-128"/>
              </a:endParaRPr>
            </a:p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fr-FR" altLang="en-US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  </a:t>
              </a:r>
              <a:r>
                <a:rPr lang="fr-FR" altLang="en-US" sz="1400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(spatial </a:t>
              </a:r>
              <a:r>
                <a:rPr lang="fr-FR" altLang="en-US" sz="1400" dirty="0" err="1">
                  <a:solidFill>
                    <a:schemeClr val="bg1"/>
                  </a:solidFill>
                  <a:latin typeface="Arial Unicode MS" panose="020B0604020202020204" pitchFamily="34" charset="-128"/>
                </a:rPr>
                <a:t>resolution</a:t>
              </a:r>
              <a:r>
                <a:rPr lang="fr-FR" altLang="en-US" sz="1400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~ 5 mm FWHM)</a:t>
              </a: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1881" y="2183"/>
              <a:ext cx="838" cy="21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AutoShape 37"/>
            <p:cNvSpPr>
              <a:spLocks noChangeArrowheads="1"/>
            </p:cNvSpPr>
            <p:nvPr/>
          </p:nvSpPr>
          <p:spPr bwMode="auto">
            <a:xfrm>
              <a:off x="2744" y="2387"/>
              <a:ext cx="272" cy="90"/>
            </a:xfrm>
            <a:prstGeom prst="leftRightArrow">
              <a:avLst>
                <a:gd name="adj1" fmla="val 50000"/>
                <a:gd name="adj2" fmla="val 60444"/>
              </a:avLst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47"/>
          <p:cNvGrpSpPr>
            <a:grpSpLocks/>
          </p:cNvGrpSpPr>
          <p:nvPr/>
        </p:nvGrpSpPr>
        <p:grpSpPr bwMode="auto">
          <a:xfrm>
            <a:off x="286816" y="3160864"/>
            <a:ext cx="4432300" cy="728661"/>
            <a:chOff x="122" y="2628"/>
            <a:chExt cx="2792" cy="459"/>
          </a:xfrm>
        </p:grpSpPr>
        <p:sp>
          <p:nvSpPr>
            <p:cNvPr id="40" name="Rectangle 21"/>
            <p:cNvSpPr>
              <a:spLocks noChangeArrowheads="1"/>
            </p:cNvSpPr>
            <p:nvPr/>
          </p:nvSpPr>
          <p:spPr bwMode="auto">
            <a:xfrm>
              <a:off x="122" y="2628"/>
              <a:ext cx="1860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Font typeface="Wingdings" panose="05000000000000000000" pitchFamily="2" charset="2"/>
                <a:buChar char="ü"/>
              </a:pPr>
              <a:r>
                <a:rPr lang="fr-FR" altLang="en-US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Spatial </a:t>
              </a:r>
              <a:r>
                <a:rPr lang="fr-FR" altLang="en-US" dirty="0" err="1">
                  <a:solidFill>
                    <a:schemeClr val="bg1"/>
                  </a:solidFill>
                  <a:latin typeface="Arial Unicode MS" panose="020B0604020202020204" pitchFamily="34" charset="-128"/>
                </a:rPr>
                <a:t>sampling</a:t>
              </a:r>
              <a:endParaRPr lang="fr-FR" altLang="en-US" dirty="0">
                <a:solidFill>
                  <a:schemeClr val="bg1"/>
                </a:solidFill>
                <a:latin typeface="Arial Unicode MS" panose="020B0604020202020204" pitchFamily="34" charset="-128"/>
              </a:endParaRPr>
            </a:p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fr-FR" altLang="en-US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   </a:t>
              </a:r>
              <a:r>
                <a:rPr lang="fr-FR" altLang="en-US" sz="1400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(</a:t>
              </a:r>
              <a:r>
                <a:rPr lang="fr-FR" altLang="en-US" sz="1400" dirty="0" err="1">
                  <a:solidFill>
                    <a:schemeClr val="bg1"/>
                  </a:solidFill>
                  <a:latin typeface="Arial Unicode MS" panose="020B0604020202020204" pitchFamily="34" charset="-128"/>
                </a:rPr>
                <a:t>voxel</a:t>
              </a:r>
              <a:r>
                <a:rPr lang="fr-FR" altLang="en-US" sz="1400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size ~ 2 – 5 mm)</a:t>
              </a:r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V="1">
              <a:off x="2018" y="2704"/>
              <a:ext cx="817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857" y="2691"/>
              <a:ext cx="57" cy="57"/>
            </a:xfrm>
            <a:prstGeom prst="rect">
              <a:avLst/>
            </a:prstGeom>
            <a:solidFill>
              <a:srgbClr val="FF0000">
                <a:alpha val="47842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50"/>
          <p:cNvGrpSpPr>
            <a:grpSpLocks/>
          </p:cNvGrpSpPr>
          <p:nvPr/>
        </p:nvGrpSpPr>
        <p:grpSpPr bwMode="auto">
          <a:xfrm>
            <a:off x="229665" y="3069444"/>
            <a:ext cx="5257800" cy="1743075"/>
            <a:chOff x="203" y="2568"/>
            <a:chExt cx="3312" cy="1098"/>
          </a:xfrm>
        </p:grpSpPr>
        <p:sp>
          <p:nvSpPr>
            <p:cNvPr id="44" name="Rectangle 21"/>
            <p:cNvSpPr>
              <a:spLocks noChangeArrowheads="1"/>
            </p:cNvSpPr>
            <p:nvPr/>
          </p:nvSpPr>
          <p:spPr bwMode="auto">
            <a:xfrm>
              <a:off x="203" y="3207"/>
              <a:ext cx="2097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Font typeface="Wingdings" panose="05000000000000000000" pitchFamily="2" charset="2"/>
                <a:buChar char="ü"/>
              </a:pPr>
              <a:r>
                <a:rPr lang="fr-FR" altLang="en-US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</a:t>
              </a:r>
              <a:r>
                <a:rPr lang="fr-FR" altLang="en-US" dirty="0" err="1">
                  <a:solidFill>
                    <a:schemeClr val="bg1"/>
                  </a:solidFill>
                  <a:latin typeface="Arial Unicode MS" panose="020B0604020202020204" pitchFamily="34" charset="-128"/>
                </a:rPr>
                <a:t>Uptake</a:t>
              </a:r>
              <a:r>
                <a:rPr lang="fr-FR" altLang="en-US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</a:t>
              </a:r>
              <a:r>
                <a:rPr lang="fr-FR" altLang="en-US" dirty="0" err="1">
                  <a:solidFill>
                    <a:schemeClr val="bg1"/>
                  </a:solidFill>
                  <a:latin typeface="Arial Unicode MS" panose="020B0604020202020204" pitchFamily="34" charset="-128"/>
                </a:rPr>
                <a:t>heterogeneity</a:t>
              </a:r>
              <a:endParaRPr lang="fr-FR" altLang="en-US" dirty="0">
                <a:solidFill>
                  <a:schemeClr val="bg1"/>
                </a:solidFill>
                <a:latin typeface="Arial Unicode MS" panose="020B0604020202020204" pitchFamily="34" charset="-128"/>
              </a:endParaRPr>
            </a:p>
            <a:p>
              <a:pPr>
                <a:lnSpc>
                  <a:spcPct val="90000"/>
                </a:lnSpc>
                <a:spcBef>
                  <a:spcPct val="50000"/>
                </a:spcBef>
                <a:buFont typeface="Wingdings" panose="05000000000000000000" pitchFamily="2" charset="2"/>
                <a:buChar char="ü"/>
              </a:pPr>
              <a:r>
                <a:rPr lang="fr-FR" altLang="en-US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Range of </a:t>
              </a:r>
              <a:r>
                <a:rPr lang="fr-FR" altLang="en-US" dirty="0" err="1">
                  <a:solidFill>
                    <a:schemeClr val="bg1"/>
                  </a:solidFill>
                  <a:latin typeface="Arial Unicode MS" panose="020B0604020202020204" pitchFamily="34" charset="-128"/>
                </a:rPr>
                <a:t>shape</a:t>
              </a:r>
              <a:r>
                <a:rPr lang="fr-FR" altLang="en-US" dirty="0">
                  <a:solidFill>
                    <a:schemeClr val="bg1"/>
                  </a:solidFill>
                  <a:latin typeface="Arial Unicode MS" panose="020B0604020202020204" pitchFamily="34" charset="-128"/>
                </a:rPr>
                <a:t> </a:t>
              </a:r>
              <a:r>
                <a:rPr lang="fr-FR" altLang="en-US" dirty="0" err="1">
                  <a:solidFill>
                    <a:schemeClr val="bg1"/>
                  </a:solidFill>
                  <a:latin typeface="Arial Unicode MS" panose="020B0604020202020204" pitchFamily="34" charset="-128"/>
                </a:rPr>
                <a:t>complexity</a:t>
              </a:r>
              <a:endParaRPr lang="fr-FR" altLang="en-US" dirty="0">
                <a:solidFill>
                  <a:schemeClr val="bg1"/>
                </a:solidFill>
                <a:latin typeface="Arial Unicode MS" panose="020B0604020202020204" pitchFamily="34" charset="-128"/>
              </a:endParaRPr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 flipV="1">
              <a:off x="1881" y="2907"/>
              <a:ext cx="1271" cy="379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Oval 43"/>
            <p:cNvSpPr>
              <a:spLocks noChangeArrowheads="1"/>
            </p:cNvSpPr>
            <p:nvPr/>
          </p:nvSpPr>
          <p:spPr bwMode="auto">
            <a:xfrm>
              <a:off x="3152" y="2795"/>
              <a:ext cx="227" cy="1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44"/>
            <p:cNvSpPr>
              <a:spLocks noChangeArrowheads="1"/>
            </p:cNvSpPr>
            <p:nvPr/>
          </p:nvSpPr>
          <p:spPr bwMode="auto">
            <a:xfrm>
              <a:off x="3288" y="2568"/>
              <a:ext cx="227" cy="1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 flipH="1">
              <a:off x="3283" y="2634"/>
              <a:ext cx="111" cy="2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9" name="ZoneTexte 52"/>
          <p:cNvSpPr txBox="1">
            <a:spLocks noChangeArrowheads="1"/>
          </p:cNvSpPr>
          <p:nvPr/>
        </p:nvSpPr>
        <p:spPr bwMode="auto">
          <a:xfrm>
            <a:off x="1741990" y="6102451"/>
            <a:ext cx="74020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fr-FR" sz="1200" dirty="0"/>
              <a:t>M. Hatt, </a:t>
            </a:r>
            <a:r>
              <a:rPr lang="fr-FR" sz="1200" i="1" dirty="0"/>
              <a:t>et al</a:t>
            </a:r>
            <a:r>
              <a:rPr lang="fr-FR" sz="1200" dirty="0"/>
              <a:t>. </a:t>
            </a:r>
            <a:r>
              <a:rPr lang="fr-FR" sz="1200" b="1" dirty="0" err="1"/>
              <a:t>Metabolically</a:t>
            </a:r>
            <a:r>
              <a:rPr lang="fr-FR" sz="1200" b="1" dirty="0"/>
              <a:t> active volumes </a:t>
            </a:r>
            <a:r>
              <a:rPr lang="fr-FR" sz="1200" b="1" dirty="0" err="1"/>
              <a:t>automatic</a:t>
            </a:r>
            <a:r>
              <a:rPr lang="fr-FR" sz="1200" b="1" dirty="0"/>
              <a:t> </a:t>
            </a:r>
            <a:r>
              <a:rPr lang="fr-FR" sz="1200" b="1" dirty="0" err="1"/>
              <a:t>delineation</a:t>
            </a:r>
            <a:r>
              <a:rPr lang="fr-FR" sz="1200" b="1" dirty="0"/>
              <a:t> </a:t>
            </a:r>
            <a:r>
              <a:rPr lang="fr-FR" sz="1200" b="1" dirty="0" err="1"/>
              <a:t>methodologies</a:t>
            </a:r>
            <a:r>
              <a:rPr lang="fr-FR" sz="1200" b="1" dirty="0"/>
              <a:t> in PET </a:t>
            </a:r>
            <a:r>
              <a:rPr lang="fr-FR" sz="1200" b="1" dirty="0" err="1"/>
              <a:t>imaging</a:t>
            </a:r>
            <a:r>
              <a:rPr lang="fr-FR" sz="1200" b="1" dirty="0"/>
              <a:t>: </a:t>
            </a:r>
            <a:r>
              <a:rPr lang="fr-FR" sz="1200" b="1" dirty="0" err="1"/>
              <a:t>Review</a:t>
            </a:r>
            <a:r>
              <a:rPr lang="fr-FR" sz="1200" b="1" dirty="0"/>
              <a:t> and perspectives</a:t>
            </a:r>
            <a:r>
              <a:rPr lang="fr-FR" sz="1200" dirty="0"/>
              <a:t>. </a:t>
            </a:r>
            <a:r>
              <a:rPr lang="fr-FR" sz="1200" i="1" dirty="0"/>
              <a:t>Cancer </a:t>
            </a:r>
            <a:r>
              <a:rPr lang="fr-FR" sz="1200" i="1" dirty="0" err="1"/>
              <a:t>Radiother</a:t>
            </a:r>
            <a:r>
              <a:rPr lang="fr-FR" sz="1200" i="1" dirty="0"/>
              <a:t> </a:t>
            </a:r>
            <a:r>
              <a:rPr lang="fr-FR" sz="1200" dirty="0"/>
              <a:t>2011</a:t>
            </a:r>
          </a:p>
          <a:p>
            <a:pPr algn="just" eaLnBrk="1" hangingPunct="1"/>
            <a:r>
              <a:rPr lang="en-US" sz="1200" dirty="0"/>
              <a:t>J.A. Lee. </a:t>
            </a:r>
            <a:r>
              <a:rPr lang="en-US" sz="1200" b="1" dirty="0"/>
              <a:t>Segmentation of positron emission tomography images: some recommendations for target delineation in radiation oncology</a:t>
            </a:r>
            <a:r>
              <a:rPr lang="en-US" sz="1200" dirty="0"/>
              <a:t>. </a:t>
            </a:r>
            <a:r>
              <a:rPr lang="en-US" sz="1200" i="1" dirty="0" err="1"/>
              <a:t>Radiother</a:t>
            </a:r>
            <a:r>
              <a:rPr lang="en-US" sz="1200" i="1" dirty="0"/>
              <a:t> </a:t>
            </a:r>
            <a:r>
              <a:rPr lang="en-US" sz="1200" i="1" dirty="0" err="1"/>
              <a:t>Oncol</a:t>
            </a:r>
            <a:r>
              <a:rPr lang="en-US" sz="1200" dirty="0"/>
              <a:t>. 2010</a:t>
            </a:r>
            <a:endParaRPr lang="fr-FR" sz="1200" dirty="0"/>
          </a:p>
        </p:txBody>
      </p:sp>
      <p:sp>
        <p:nvSpPr>
          <p:cNvPr id="50" name="ZoneTexte 49"/>
          <p:cNvSpPr txBox="1"/>
          <p:nvPr/>
        </p:nvSpPr>
        <p:spPr>
          <a:xfrm>
            <a:off x="730546" y="4966909"/>
            <a:ext cx="77412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segmentation unreliable (high intra and inter variability)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single threshold value adequate for all cases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 segmentation can be insufficient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0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0595-5F17-4702-ABFB-4AB999529178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859712" cy="7921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The era of thresholding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4904" y="64892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1997-2007</a:t>
            </a:r>
            <a:endParaRPr lang="en-US" b="1" dirty="0"/>
          </a:p>
        </p:txBody>
      </p:sp>
      <p:sp>
        <p:nvSpPr>
          <p:cNvPr id="51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67287"/>
          </a:xfrm>
        </p:spPr>
        <p:txBody>
          <a:bodyPr/>
          <a:lstStyle/>
          <a:p>
            <a:pPr lvl="1"/>
            <a:r>
              <a:rPr lang="fr-FR" dirty="0"/>
              <a:t>One of the first </a:t>
            </a:r>
            <a:r>
              <a:rPr lang="fr-FR" dirty="0" err="1"/>
              <a:t>papers</a:t>
            </a:r>
            <a:r>
              <a:rPr lang="fr-FR" dirty="0"/>
              <a:t> (</a:t>
            </a:r>
            <a:r>
              <a:rPr lang="fr-FR" dirty="0" err="1"/>
              <a:t>conference</a:t>
            </a:r>
            <a:r>
              <a:rPr lang="fr-FR" dirty="0"/>
              <a:t>)</a:t>
            </a:r>
            <a:endParaRPr lang="fr-FR" b="1" dirty="0"/>
          </a:p>
          <a:p>
            <a:pPr lvl="2"/>
            <a:r>
              <a:rPr lang="fr-FR" sz="1800" dirty="0" err="1"/>
              <a:t>Suggested</a:t>
            </a:r>
            <a:r>
              <a:rPr lang="fr-FR" sz="1800" dirty="0"/>
              <a:t> the use of a </a:t>
            </a:r>
            <a:r>
              <a:rPr lang="fr-FR" sz="1800" dirty="0" err="1"/>
              <a:t>fixed</a:t>
            </a:r>
            <a:r>
              <a:rPr lang="fr-FR" sz="1800" dirty="0"/>
              <a:t> </a:t>
            </a:r>
            <a:r>
              <a:rPr lang="fr-FR" sz="1800" dirty="0" err="1"/>
              <a:t>threshold</a:t>
            </a:r>
            <a:r>
              <a:rPr lang="fr-FR" sz="1800" dirty="0"/>
              <a:t> of 42% of the max for </a:t>
            </a:r>
            <a:r>
              <a:rPr lang="fr-FR" sz="1800" dirty="0" err="1"/>
              <a:t>most</a:t>
            </a:r>
            <a:r>
              <a:rPr lang="fr-FR" sz="1800" dirty="0"/>
              <a:t> cases (</a:t>
            </a:r>
            <a:r>
              <a:rPr lang="fr-FR" sz="1800" dirty="0" err="1"/>
              <a:t>except</a:t>
            </a:r>
            <a:r>
              <a:rPr lang="fr-FR" sz="1800" dirty="0"/>
              <a:t> </a:t>
            </a:r>
            <a:r>
              <a:rPr lang="fr-FR" sz="1800" dirty="0" err="1"/>
              <a:t>extreme</a:t>
            </a:r>
            <a:r>
              <a:rPr lang="fr-FR" sz="1800" dirty="0"/>
              <a:t> </a:t>
            </a:r>
            <a:r>
              <a:rPr lang="fr-FR" sz="1800" dirty="0" err="1"/>
              <a:t>ones</a:t>
            </a:r>
            <a:r>
              <a:rPr lang="fr-FR" sz="1800" dirty="0"/>
              <a:t>)</a:t>
            </a:r>
          </a:p>
          <a:p>
            <a:pPr marL="904875" lvl="2" indent="0">
              <a:buNone/>
            </a:pPr>
            <a:endParaRPr lang="fr-FR" sz="1800" dirty="0"/>
          </a:p>
          <a:p>
            <a:pPr lvl="1"/>
            <a:r>
              <a:rPr lang="fr-FR" dirty="0" err="1"/>
              <a:t>Numerous</a:t>
            </a:r>
            <a:r>
              <a:rPr lang="fr-FR" dirty="0"/>
              <a:t> </a:t>
            </a:r>
            <a:r>
              <a:rPr lang="fr-FR" dirty="0" err="1"/>
              <a:t>subsequent</a:t>
            </a:r>
            <a:r>
              <a:rPr lang="fr-FR" dirty="0"/>
              <a:t> </a:t>
            </a:r>
            <a:r>
              <a:rPr lang="fr-FR" dirty="0" err="1"/>
              <a:t>papers</a:t>
            </a:r>
            <a:r>
              <a:rPr lang="fr-FR" dirty="0"/>
              <a:t> for thresholding</a:t>
            </a:r>
            <a:r>
              <a:rPr lang="fr-FR" baseline="30000" dirty="0"/>
              <a:t>1</a:t>
            </a:r>
            <a:endParaRPr lang="fr-FR" b="1" baseline="30000" dirty="0"/>
          </a:p>
          <a:p>
            <a:pPr lvl="2"/>
            <a:r>
              <a:rPr lang="fr-FR" sz="1800" dirty="0" err="1"/>
              <a:t>Suggested</a:t>
            </a:r>
            <a:r>
              <a:rPr lang="fr-FR" sz="1800" dirty="0"/>
              <a:t> </a:t>
            </a:r>
            <a:r>
              <a:rPr lang="fr-FR" sz="1800" dirty="0" err="1"/>
              <a:t>other</a:t>
            </a:r>
            <a:r>
              <a:rPr lang="fr-FR" sz="1800" dirty="0"/>
              <a:t> </a:t>
            </a:r>
            <a:r>
              <a:rPr lang="fr-FR" sz="1800" dirty="0" err="1"/>
              <a:t>fixed</a:t>
            </a:r>
            <a:r>
              <a:rPr lang="fr-FR" sz="1800" dirty="0"/>
              <a:t> </a:t>
            </a:r>
            <a:r>
              <a:rPr lang="fr-FR" sz="1800" dirty="0" err="1"/>
              <a:t>threshold</a:t>
            </a:r>
            <a:r>
              <a:rPr lang="fr-FR" sz="1800" dirty="0"/>
              <a:t> values</a:t>
            </a:r>
          </a:p>
          <a:p>
            <a:pPr lvl="3"/>
            <a:r>
              <a:rPr lang="fr-FR" sz="1600" dirty="0" err="1"/>
              <a:t>between</a:t>
            </a:r>
            <a:r>
              <a:rPr lang="fr-FR" sz="1600" dirty="0"/>
              <a:t> 30 and 80% of </a:t>
            </a:r>
            <a:r>
              <a:rPr lang="fr-FR" sz="1600" dirty="0" err="1"/>
              <a:t>SUVmax</a:t>
            </a:r>
            <a:r>
              <a:rPr lang="fr-FR" sz="1600" dirty="0"/>
              <a:t> / </a:t>
            </a:r>
            <a:r>
              <a:rPr lang="fr-FR" sz="1600" dirty="0" err="1"/>
              <a:t>SUVpeak</a:t>
            </a:r>
            <a:endParaRPr lang="fr-FR" sz="1600" dirty="0"/>
          </a:p>
          <a:p>
            <a:pPr lvl="3"/>
            <a:r>
              <a:rPr lang="fr-FR" sz="1600" dirty="0"/>
              <a:t> &gt;SUV 2.5, 2.0 …</a:t>
            </a:r>
          </a:p>
          <a:p>
            <a:pPr lvl="2"/>
            <a:r>
              <a:rPr lang="fr-FR" sz="1800" dirty="0"/>
              <a:t>Extended the </a:t>
            </a:r>
            <a:r>
              <a:rPr lang="fr-FR" sz="1800" dirty="0" err="1"/>
              <a:t>paradigm</a:t>
            </a:r>
            <a:r>
              <a:rPr lang="fr-FR" sz="1800" dirty="0"/>
              <a:t> to « adaptive » </a:t>
            </a:r>
            <a:r>
              <a:rPr lang="fr-FR" sz="1800" dirty="0" err="1"/>
              <a:t>thresholding</a:t>
            </a:r>
            <a:endParaRPr lang="fr-FR" sz="1800" dirty="0"/>
          </a:p>
          <a:p>
            <a:pPr lvl="3"/>
            <a:r>
              <a:rPr lang="fr-FR" sz="1600" dirty="0" err="1"/>
              <a:t>Iterative</a:t>
            </a:r>
            <a:r>
              <a:rPr lang="fr-FR" sz="1600" dirty="0"/>
              <a:t> </a:t>
            </a:r>
            <a:r>
              <a:rPr lang="fr-FR" sz="1600" dirty="0" err="1"/>
              <a:t>approaches</a:t>
            </a:r>
            <a:endParaRPr lang="fr-FR" sz="1600" dirty="0"/>
          </a:p>
          <a:p>
            <a:pPr lvl="3"/>
            <a:r>
              <a:rPr lang="fr-FR" sz="1600" dirty="0" err="1"/>
              <a:t>Taking</a:t>
            </a:r>
            <a:r>
              <a:rPr lang="fr-FR" sz="1600" dirty="0"/>
              <a:t> </a:t>
            </a:r>
            <a:r>
              <a:rPr lang="fr-FR" sz="1600" dirty="0" err="1"/>
              <a:t>into</a:t>
            </a:r>
            <a:r>
              <a:rPr lang="fr-FR" sz="1600" dirty="0"/>
              <a:t> </a:t>
            </a:r>
            <a:r>
              <a:rPr lang="fr-FR" sz="1600" dirty="0" err="1"/>
              <a:t>account</a:t>
            </a:r>
            <a:r>
              <a:rPr lang="fr-FR" sz="1600" dirty="0"/>
              <a:t> the background value and/or </a:t>
            </a:r>
            <a:r>
              <a:rPr lang="fr-FR" sz="1600" dirty="0" err="1"/>
              <a:t>contrast</a:t>
            </a:r>
            <a:endParaRPr lang="fr-FR" sz="1600" dirty="0"/>
          </a:p>
          <a:p>
            <a:pPr lvl="3"/>
            <a:r>
              <a:rPr lang="fr-FR" sz="1600" dirty="0" err="1"/>
              <a:t>Usually</a:t>
            </a:r>
            <a:r>
              <a:rPr lang="fr-FR" sz="1600" dirty="0"/>
              <a:t> </a:t>
            </a:r>
            <a:r>
              <a:rPr lang="fr-FR" sz="1600" dirty="0" err="1"/>
              <a:t>require</a:t>
            </a:r>
            <a:r>
              <a:rPr lang="fr-FR" sz="1600" dirty="0"/>
              <a:t> </a:t>
            </a:r>
            <a:r>
              <a:rPr lang="fr-FR" sz="1600" dirty="0" err="1"/>
              <a:t>optimization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</a:t>
            </a:r>
            <a:r>
              <a:rPr lang="fr-FR" sz="1600" dirty="0" err="1"/>
              <a:t>phantom</a:t>
            </a:r>
            <a:r>
              <a:rPr lang="fr-FR" sz="1600" dirty="0"/>
              <a:t> acquisitions</a:t>
            </a:r>
          </a:p>
          <a:p>
            <a:pPr lvl="4"/>
            <a:r>
              <a:rPr lang="fr-FR" sz="1600" dirty="0"/>
              <a:t>For </a:t>
            </a:r>
            <a:r>
              <a:rPr lang="fr-FR" sz="1600" dirty="0" err="1"/>
              <a:t>each</a:t>
            </a:r>
            <a:r>
              <a:rPr lang="fr-FR" sz="1600" dirty="0"/>
              <a:t> scanner model</a:t>
            </a:r>
          </a:p>
          <a:p>
            <a:pPr lvl="4"/>
            <a:r>
              <a:rPr lang="fr-FR" sz="1600" dirty="0"/>
              <a:t>For </a:t>
            </a:r>
            <a:r>
              <a:rPr lang="fr-FR" sz="1600" dirty="0" err="1"/>
              <a:t>each</a:t>
            </a:r>
            <a:r>
              <a:rPr lang="fr-FR" sz="1600" dirty="0"/>
              <a:t> acquisition </a:t>
            </a:r>
            <a:r>
              <a:rPr lang="fr-FR" sz="1600" dirty="0" err="1"/>
              <a:t>protocol</a:t>
            </a:r>
            <a:endParaRPr lang="fr-FR" sz="1600" dirty="0"/>
          </a:p>
          <a:p>
            <a:pPr lvl="2"/>
            <a:endParaRPr lang="fr-FR" sz="1800" dirty="0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/>
          <a:stretch/>
        </p:blipFill>
        <p:spPr>
          <a:xfrm>
            <a:off x="896112" y="2118618"/>
            <a:ext cx="7716520" cy="40382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3" name="ZoneTexte 52"/>
          <p:cNvSpPr txBox="1"/>
          <p:nvPr/>
        </p:nvSpPr>
        <p:spPr>
          <a:xfrm>
            <a:off x="2277533" y="6156880"/>
            <a:ext cx="668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A.-S. </a:t>
            </a:r>
            <a:r>
              <a:rPr lang="fr-FR" dirty="0" err="1"/>
              <a:t>Dewalle-Vignion</a:t>
            </a:r>
            <a:r>
              <a:rPr lang="fr-FR" dirty="0"/>
              <a:t>, </a:t>
            </a:r>
            <a:r>
              <a:rPr lang="fr-FR" i="1" dirty="0"/>
              <a:t>et al</a:t>
            </a:r>
            <a:r>
              <a:rPr lang="fr-FR" dirty="0"/>
              <a:t>. </a:t>
            </a:r>
            <a:r>
              <a:rPr lang="fr-FR" b="1" dirty="0"/>
              <a:t>Les méthodes de seuillage en TEP : un état de l’art</a:t>
            </a:r>
            <a:r>
              <a:rPr lang="fr-FR" dirty="0"/>
              <a:t>. </a:t>
            </a:r>
            <a:r>
              <a:rPr lang="fr-FR" i="1" dirty="0"/>
              <a:t>Médecine Nucléaire </a:t>
            </a:r>
            <a:r>
              <a:rPr lang="fr-FR" dirty="0"/>
              <a:t>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87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plate AERES 2010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AERES 2010</Template>
  <TotalTime>9608</TotalTime>
  <Words>2950</Words>
  <Application>Microsoft Office PowerPoint</Application>
  <PresentationFormat>Affichage à l'écran (4:3)</PresentationFormat>
  <Paragraphs>705</Paragraphs>
  <Slides>53</Slides>
  <Notes>53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8" baseType="lpstr">
      <vt:lpstr>MS PGothic</vt:lpstr>
      <vt:lpstr>MS PGothic</vt:lpstr>
      <vt:lpstr>Adobe Caslon Pro Bold</vt:lpstr>
      <vt:lpstr>Arial</vt:lpstr>
      <vt:lpstr>Arial Unicode MS</vt:lpstr>
      <vt:lpstr>Book Antiqua</vt:lpstr>
      <vt:lpstr>Calibri</vt:lpstr>
      <vt:lpstr>Source Han Sans CN Regular</vt:lpstr>
      <vt:lpstr>Times New Roman</vt:lpstr>
      <vt:lpstr>Trebuchet MS</vt:lpstr>
      <vt:lpstr>Verdana</vt:lpstr>
      <vt:lpstr>Wingdings</vt:lpstr>
      <vt:lpstr>Wingdings 2</vt:lpstr>
      <vt:lpstr>Wingdings 3</vt:lpstr>
      <vt:lpstr>Template AERES 2010</vt:lpstr>
      <vt:lpstr> PET segmentation  &amp; MICCAI challenge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The era of thresholding</vt:lpstr>
      <vt:lpstr>Thresholding: limitations</vt:lpstr>
      <vt:lpstr>The era of image segmentation</vt:lpstr>
      <vt:lpstr>The era of image segmentation</vt:lpstr>
      <vt:lpstr>The era of image segmentation</vt:lpstr>
      <vt:lpstr>The era of image segmentation</vt:lpstr>
      <vt:lpstr>The era of image segmentation</vt:lpstr>
      <vt:lpstr>The era of image segmentation</vt:lpstr>
      <vt:lpstr>PET segmentation</vt:lpstr>
      <vt:lpstr>PET segmentation</vt:lpstr>
      <vt:lpstr>AAPM Task group 211</vt:lpstr>
      <vt:lpstr>AAPM Task group 211</vt:lpstr>
      <vt:lpstr>AAPM Task group 211</vt:lpstr>
      <vt:lpstr>PET segmentation challenge</vt:lpstr>
      <vt:lpstr>PET segmentation challenge</vt:lpstr>
      <vt:lpstr>Présentation PowerPoint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PET segmentation challenge</vt:lpstr>
      <vt:lpstr>Présentation PowerPoint</vt:lpstr>
      <vt:lpstr>Acknowledgments</vt:lpstr>
    </vt:vector>
  </TitlesOfParts>
  <Company>LaTIM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Imagerie Quantitative Multi-modalité pour le diagnostique et la thérapie</dc:title>
  <dc:creator>clr</dc:creator>
  <cp:lastModifiedBy>Fanny Mingant</cp:lastModifiedBy>
  <cp:revision>1089</cp:revision>
  <dcterms:created xsi:type="dcterms:W3CDTF">2010-11-18T16:20:55Z</dcterms:created>
  <dcterms:modified xsi:type="dcterms:W3CDTF">2018-04-04T07:43:24Z</dcterms:modified>
</cp:coreProperties>
</file>